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9" r:id="rId2"/>
    <p:sldId id="328" r:id="rId3"/>
    <p:sldId id="322" r:id="rId4"/>
    <p:sldId id="324" r:id="rId5"/>
    <p:sldId id="279" r:id="rId6"/>
    <p:sldId id="355" r:id="rId7"/>
    <p:sldId id="356" r:id="rId8"/>
    <p:sldId id="353" r:id="rId9"/>
    <p:sldId id="364" r:id="rId10"/>
    <p:sldId id="278" r:id="rId11"/>
    <p:sldId id="359" r:id="rId12"/>
    <p:sldId id="334" r:id="rId13"/>
    <p:sldId id="335" r:id="rId14"/>
    <p:sldId id="336" r:id="rId15"/>
    <p:sldId id="361" r:id="rId16"/>
    <p:sldId id="337" r:id="rId17"/>
    <p:sldId id="338" r:id="rId18"/>
    <p:sldId id="339" r:id="rId19"/>
    <p:sldId id="360" r:id="rId20"/>
    <p:sldId id="362" r:id="rId21"/>
    <p:sldId id="363" r:id="rId22"/>
    <p:sldId id="340" r:id="rId23"/>
    <p:sldId id="344" r:id="rId24"/>
    <p:sldId id="345" r:id="rId25"/>
    <p:sldId id="348" r:id="rId26"/>
    <p:sldId id="350" r:id="rId27"/>
    <p:sldId id="347" r:id="rId28"/>
    <p:sldId id="351" r:id="rId29"/>
    <p:sldId id="343" r:id="rId30"/>
    <p:sldId id="352" r:id="rId31"/>
    <p:sldId id="346" r:id="rId32"/>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5" autoAdjust="0"/>
    <p:restoredTop sz="80657" autoAdjust="0"/>
  </p:normalViewPr>
  <p:slideViewPr>
    <p:cSldViewPr snapToGrid="0">
      <p:cViewPr varScale="1">
        <p:scale>
          <a:sx n="98" d="100"/>
          <a:sy n="98" d="100"/>
        </p:scale>
        <p:origin x="8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2020/3/30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Non local mean filter</a:t>
            </a:r>
            <a:r>
              <a:rPr kumimoji="1" lang="ja-JP" altLang="en-US" dirty="0" err="1" smtClean="0"/>
              <a:t>っぽ</a:t>
            </a:r>
            <a:r>
              <a:rPr kumimoji="1" lang="ja-JP" altLang="en-US" dirty="0" smtClean="0"/>
              <a:t>いこうかがある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329195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2020</a:t>
            </a:r>
            <a:r>
              <a:rPr kumimoji="1" lang="ja-JP" altLang="en-US" dirty="0" smtClean="0"/>
              <a:t>は，細かいことをすべて飛ばして，</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438248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Search</a:t>
            </a:r>
            <a:r>
              <a:rPr kumimoji="1" lang="ja-JP" altLang="en-US" dirty="0" smtClean="0"/>
              <a:t>では，距離</a:t>
            </a:r>
            <a:r>
              <a:rPr kumimoji="1" lang="en-US" altLang="ja-JP" dirty="0" smtClean="0"/>
              <a:t>r</a:t>
            </a:r>
            <a:r>
              <a:rPr kumimoji="1" lang="ja-JP" altLang="en-US" dirty="0" smtClean="0"/>
              <a:t>を，</a:t>
            </a:r>
            <a:r>
              <a:rPr kumimoji="1" lang="en-US" altLang="ja-JP" dirty="0" smtClean="0"/>
              <a:t>r=W, W/2, W/4, W/8</a:t>
            </a:r>
            <a:r>
              <a:rPr kumimoji="1" lang="ja-JP" altLang="en-US" dirty="0" smtClean="0"/>
              <a:t>　と小さくしていき，その</a:t>
            </a:r>
            <a:r>
              <a:rPr kumimoji="1" lang="en-US" altLang="ja-JP" dirty="0" smtClean="0"/>
              <a:t>r</a:t>
            </a:r>
            <a:r>
              <a:rPr kumimoji="1" lang="ja-JP" altLang="en-US" dirty="0" smtClean="0"/>
              <a:t>の範囲内にてランダムに対応パッチを選択する．</a:t>
            </a:r>
            <a:endParaRPr kumimoji="1" lang="en-US" altLang="ja-JP" dirty="0" smtClean="0"/>
          </a:p>
          <a:p>
            <a:r>
              <a:rPr kumimoji="1" lang="en-US" altLang="ja-JP" dirty="0" smtClean="0"/>
              <a:t>R</a:t>
            </a:r>
            <a:r>
              <a:rPr kumimoji="1" lang="ja-JP" altLang="en-US" dirty="0" smtClean="0"/>
              <a:t>が一画素の範囲に入ったら検索終了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238479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一番最近やった研究を紹介する？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局所的にはランダムだが全体を見ると一様なテクスチャの合成を行うものが多い．</a:t>
            </a:r>
            <a:endParaRPr kumimoji="1" lang="en-US" altLang="ja-JP"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 also p</a:t>
            </a:r>
          </a:p>
          <a:p>
            <a:r>
              <a:rPr kumimoji="1" lang="en-US" altLang="ja-JP" dirty="0" smtClean="0"/>
              <a:t>http://research.nii.ac.jp/~takayama/teaching/utokyo-iscg-2016/slides/iscg-2016-09-image2.pdf</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350677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534923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3483296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1612489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2020/3/30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2020/3/30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2020/3/30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2020/3/30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gif"/><Relationship Id="rId17" Type="http://schemas.openxmlformats.org/officeDocument/2006/relationships/image" Target="../media/image15.png"/><Relationship Id="rId25" Type="http://schemas.openxmlformats.org/officeDocument/2006/relationships/image" Target="../media/image23.jpe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jpe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2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65.png"/><Relationship Id="rId4" Type="http://schemas.openxmlformats.org/officeDocument/2006/relationships/image" Target="../media/image500.png"/></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30.png"/><Relationship Id="rId7" Type="http://schemas.openxmlformats.org/officeDocument/2006/relationships/image" Target="../media/image5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66.png"/><Relationship Id="rId10" Type="http://schemas.openxmlformats.org/officeDocument/2006/relationships/image" Target="../media/image520.png"/><Relationship Id="rId4" Type="http://schemas.openxmlformats.org/officeDocument/2006/relationships/image" Target="../media/image540.png"/><Relationship Id="rId9" Type="http://schemas.openxmlformats.org/officeDocument/2006/relationships/image" Target="../media/image570.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TakashiIjiri/PatchMatch_CppCli" TargetMode="External"/><Relationship Id="rId2" Type="http://schemas.openxmlformats.org/officeDocument/2006/relationships/hyperlink" Target="http://research.nii.ac.jp/~takayama/teaching/utokyo-iscg-2016/slides/iscg-2016-09-image2.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ディジタルメディア処理</a:t>
            </a:r>
            <a:r>
              <a:rPr lang="en-US" altLang="ja-JP" sz="540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smtClean="0"/>
              <a:t>復習</a:t>
            </a:r>
            <a:r>
              <a:rPr lang="en-US" altLang="ja-JP" sz="4000" dirty="0" smtClean="0"/>
              <a:t>: </a:t>
            </a:r>
            <a:r>
              <a:rPr lang="ja-JP" altLang="en-US" sz="3200" dirty="0" smtClean="0"/>
              <a:t>デジタルメディア処理</a:t>
            </a:r>
            <a:endParaRPr kumimoji="1" lang="ja-JP" altLang="en-US" sz="4000" dirty="0"/>
          </a:p>
        </p:txBody>
      </p:sp>
      <p:sp>
        <p:nvSpPr>
          <p:cNvPr id="3" name="コンテンツ プレースホルダー 2"/>
          <p:cNvSpPr>
            <a:spLocks noGrp="1"/>
          </p:cNvSpPr>
          <p:nvPr>
            <p:ph idx="1"/>
          </p:nvPr>
        </p:nvSpPr>
        <p:spPr>
          <a:xfrm>
            <a:off x="697881" y="1479613"/>
            <a:ext cx="10955639" cy="4968812"/>
          </a:xfrm>
        </p:spPr>
        <p:txBody>
          <a:bodyPr>
            <a:normAutofit/>
          </a:bodyPr>
          <a:lstStyle/>
          <a:p>
            <a:pPr marL="0" indent="0">
              <a:buNone/>
            </a:pPr>
            <a:r>
              <a:rPr lang="ja-JP" altLang="en-US" dirty="0" smtClean="0"/>
              <a:t>本講義はディジタルメディア処理</a:t>
            </a:r>
            <a:r>
              <a:rPr lang="en-US" altLang="ja-JP" dirty="0" smtClean="0"/>
              <a:t>(</a:t>
            </a:r>
            <a:r>
              <a:rPr lang="ja-JP" altLang="en-US" dirty="0" smtClean="0"/>
              <a:t>前年後期</a:t>
            </a:r>
            <a:r>
              <a:rPr lang="en-US" altLang="ja-JP" dirty="0" smtClean="0"/>
              <a:t>)</a:t>
            </a:r>
            <a:r>
              <a:rPr lang="ja-JP" altLang="en-US" dirty="0" smtClean="0"/>
              <a:t>の知識を前提とする</a:t>
            </a:r>
            <a:endParaRPr lang="en-US" altLang="ja-JP" dirty="0" smtClean="0"/>
          </a:p>
          <a:p>
            <a:r>
              <a:rPr lang="ja-JP" altLang="en-US" dirty="0" smtClean="0"/>
              <a:t>画像とは</a:t>
            </a:r>
            <a:endParaRPr lang="en-US" altLang="ja-JP" dirty="0" smtClean="0"/>
          </a:p>
          <a:p>
            <a:r>
              <a:rPr lang="ja-JP" altLang="en-US" dirty="0" smtClean="0"/>
              <a:t>画像</a:t>
            </a:r>
            <a:r>
              <a:rPr lang="ja-JP" altLang="en-US" dirty="0"/>
              <a:t>の変形とアファイン</a:t>
            </a:r>
            <a:r>
              <a:rPr lang="ja-JP" altLang="en-US" dirty="0" smtClean="0"/>
              <a:t>変換</a:t>
            </a:r>
            <a:endParaRPr kumimoji="1" lang="en-US" altLang="ja-JP" dirty="0" smtClean="0"/>
          </a:p>
          <a:p>
            <a:r>
              <a:rPr kumimoji="1" lang="ja-JP" altLang="en-US" dirty="0" smtClean="0"/>
              <a:t>フーリエ変換 </a:t>
            </a:r>
            <a:r>
              <a:rPr kumimoji="1" lang="en-US" altLang="ja-JP" dirty="0" smtClean="0"/>
              <a:t>(FFT)</a:t>
            </a:r>
          </a:p>
          <a:p>
            <a:r>
              <a:rPr lang="ja-JP" altLang="en-US" dirty="0" smtClean="0"/>
              <a:t>フィルタ処理</a:t>
            </a:r>
            <a:endParaRPr lang="en-US" altLang="ja-JP" dirty="0" smtClean="0"/>
          </a:p>
          <a:p>
            <a:r>
              <a:rPr kumimoji="1" lang="ja-JP" altLang="en-US" dirty="0" smtClean="0"/>
              <a:t>畳み込み</a:t>
            </a:r>
            <a:endParaRPr kumimoji="1" lang="en-US" altLang="ja-JP" dirty="0" smtClean="0"/>
          </a:p>
          <a:p>
            <a:r>
              <a:rPr kumimoji="1" lang="ja-JP" altLang="en-US" dirty="0" smtClean="0"/>
              <a:t>逆畳み込み</a:t>
            </a:r>
            <a:endParaRPr kumimoji="1" lang="en-US" altLang="ja-JP" dirty="0" smtClean="0"/>
          </a:p>
          <a:p>
            <a:pPr marL="0" indent="0">
              <a:buNone/>
            </a:pPr>
            <a:endParaRPr lang="en-US" altLang="ja-JP" dirty="0" smtClean="0"/>
          </a:p>
          <a:p>
            <a:pPr marL="0" indent="0">
              <a:buNone/>
            </a:pPr>
            <a:r>
              <a:rPr lang="ja-JP" altLang="en-US" dirty="0" smtClean="0"/>
              <a:t>過去資料は</a:t>
            </a:r>
            <a:r>
              <a:rPr lang="en-US" altLang="ja-JP" dirty="0" smtClean="0"/>
              <a:t>, http</a:t>
            </a:r>
            <a:r>
              <a:rPr lang="en-US" altLang="ja-JP" dirty="0"/>
              <a:t>://takashiijiri.com/classes/index.html</a:t>
            </a:r>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3200" dirty="0" smtClean="0"/>
              <a:t>復習</a:t>
            </a:r>
            <a:r>
              <a:rPr lang="en-US" altLang="ja-JP" sz="3200" dirty="0" smtClean="0"/>
              <a:t>: </a:t>
            </a:r>
            <a:r>
              <a:rPr lang="ja-JP" altLang="en-US" sz="3200" dirty="0"/>
              <a:t>講義</a:t>
            </a:r>
            <a:r>
              <a:rPr lang="ja-JP" altLang="en-US" sz="3200" dirty="0" smtClean="0"/>
              <a:t>を</a:t>
            </a:r>
            <a:r>
              <a:rPr lang="ja-JP" altLang="en-US" sz="3200" dirty="0"/>
              <a:t>理解</a:t>
            </a:r>
            <a:r>
              <a:rPr lang="ja-JP" altLang="en-US" sz="3200" dirty="0" smtClean="0"/>
              <a:t>するために</a:t>
            </a:r>
            <a:r>
              <a:rPr lang="ja-JP" altLang="en-US" sz="3200" dirty="0"/>
              <a:t>前提</a:t>
            </a:r>
            <a:r>
              <a:rPr lang="ja-JP" altLang="en-US" sz="3200" dirty="0" smtClean="0"/>
              <a:t>とする数学知識</a:t>
            </a:r>
            <a:endParaRPr kumimoji="1" lang="ja-JP" altLang="en-US" sz="3200" dirty="0"/>
          </a:p>
        </p:txBody>
      </p:sp>
      <p:sp>
        <p:nvSpPr>
          <p:cNvPr id="3" name="コンテンツ プレースホルダー 2"/>
          <p:cNvSpPr>
            <a:spLocks noGrp="1"/>
          </p:cNvSpPr>
          <p:nvPr>
            <p:ph idx="1"/>
          </p:nvPr>
        </p:nvSpPr>
        <p:spPr>
          <a:xfrm>
            <a:off x="697881" y="1479613"/>
            <a:ext cx="9244772" cy="4527648"/>
          </a:xfrm>
        </p:spPr>
        <p:txBody>
          <a:bodyPr>
            <a:noAutofit/>
          </a:bodyPr>
          <a:lstStyle/>
          <a:p>
            <a:pPr>
              <a:lnSpc>
                <a:spcPct val="100000"/>
              </a:lnSpc>
              <a:spcBef>
                <a:spcPts val="600"/>
              </a:spcBef>
              <a:spcAft>
                <a:spcPts val="600"/>
              </a:spcAft>
            </a:pPr>
            <a:r>
              <a:rPr lang="ja-JP" altLang="en-US" sz="2400" dirty="0" smtClean="0"/>
              <a:t>高校までの数学</a:t>
            </a:r>
            <a:endParaRPr lang="en-US" altLang="ja-JP" sz="2400" dirty="0" smtClean="0"/>
          </a:p>
          <a:p>
            <a:pPr>
              <a:lnSpc>
                <a:spcPct val="100000"/>
              </a:lnSpc>
              <a:spcBef>
                <a:spcPts val="600"/>
              </a:spcBef>
              <a:spcAft>
                <a:spcPts val="600"/>
              </a:spcAft>
            </a:pPr>
            <a:r>
              <a:rPr lang="ja-JP" altLang="en-US" sz="2400" dirty="0" smtClean="0"/>
              <a:t>線形代数全般 </a:t>
            </a:r>
            <a:r>
              <a:rPr lang="en-US" altLang="ja-JP" sz="2400" dirty="0" smtClean="0"/>
              <a:t>: </a:t>
            </a:r>
            <a:r>
              <a:rPr lang="ja-JP" altLang="en-US" sz="2400" dirty="0" smtClean="0"/>
              <a:t>ベクトル，ベクトルの内積，</a:t>
            </a:r>
            <a:r>
              <a:rPr lang="ja-JP" altLang="en-US" sz="2400" dirty="0"/>
              <a:t>行列，行列の積，固有値固有</a:t>
            </a:r>
            <a:r>
              <a:rPr lang="ja-JP" altLang="en-US" sz="2400" dirty="0" smtClean="0"/>
              <a:t>ベクトル</a:t>
            </a:r>
            <a:endParaRPr lang="en-US" altLang="ja-JP" sz="2400" dirty="0" smtClean="0"/>
          </a:p>
          <a:p>
            <a:pPr>
              <a:lnSpc>
                <a:spcPct val="100000"/>
              </a:lnSpc>
              <a:spcBef>
                <a:spcPts val="600"/>
              </a:spcBef>
              <a:spcAft>
                <a:spcPts val="600"/>
              </a:spcAft>
            </a:pPr>
            <a:r>
              <a:rPr lang="ja-JP" altLang="en-US" sz="2400" dirty="0" smtClean="0"/>
              <a:t>最適化数学（主に最急降下法を</a:t>
            </a:r>
            <a:r>
              <a:rPr lang="ja-JP" altLang="en-US" sz="2400" dirty="0"/>
              <a:t>利用</a:t>
            </a:r>
            <a:r>
              <a:rPr lang="ja-JP" altLang="en-US" sz="2400" dirty="0" smtClean="0"/>
              <a:t>）</a:t>
            </a:r>
            <a:endParaRPr lang="en-US" altLang="ja-JP" sz="2400" dirty="0" smtClean="0"/>
          </a:p>
          <a:p>
            <a:pPr>
              <a:lnSpc>
                <a:spcPct val="100000"/>
              </a:lnSpc>
              <a:spcBef>
                <a:spcPts val="600"/>
              </a:spcBef>
              <a:spcAft>
                <a:spcPts val="600"/>
              </a:spcAft>
            </a:pPr>
            <a:r>
              <a:rPr lang="ja-JP" altLang="en-US" sz="2400" dirty="0" smtClean="0"/>
              <a:t>畳み込みとフーリエ変換</a:t>
            </a:r>
            <a:endParaRPr lang="en-US" altLang="ja-JP" sz="2400" dirty="0"/>
          </a:p>
        </p:txBody>
      </p:sp>
    </p:spTree>
    <p:extLst>
      <p:ext uri="{BB962C8B-B14F-4D97-AF65-F5344CB8AC3E}">
        <p14:creationId xmlns:p14="http://schemas.microsoft.com/office/powerpoint/2010/main" val="4119675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ja-JP" altLang="en-US" b="1" dirty="0" smtClean="0"/>
              <a:t>テクスチャ合成 </a:t>
            </a:r>
            <a:r>
              <a:rPr lang="ja-JP" altLang="en-US" b="1" dirty="0" smtClean="0"/>
              <a:t>と </a:t>
            </a:r>
            <a:r>
              <a:rPr lang="en-US" altLang="ja-JP" b="1" dirty="0" smtClean="0"/>
              <a:t>Seam curving</a:t>
            </a:r>
            <a:br>
              <a:rPr lang="en-US" altLang="ja-JP" b="1" dirty="0" smtClean="0"/>
            </a:br>
            <a:r>
              <a:rPr lang="en-US" altLang="ja-JP" b="1" dirty="0"/>
              <a:t/>
            </a:r>
            <a:br>
              <a:rPr lang="en-US" altLang="ja-JP" b="1" dirty="0"/>
            </a:br>
            <a:r>
              <a:rPr lang="ja-JP" altLang="en-US" sz="3200" dirty="0" smtClean="0"/>
              <a:t>研究室配属後の論文輪講のイメージと発展課題紹介</a:t>
            </a:r>
            <a:endParaRPr kumimoji="1" lang="ja-JP" altLang="en-US" b="1" dirty="0"/>
          </a:p>
        </p:txBody>
      </p:sp>
    </p:spTree>
    <p:extLst>
      <p:ext uri="{BB962C8B-B14F-4D97-AF65-F5344CB8AC3E}">
        <p14:creationId xmlns:p14="http://schemas.microsoft.com/office/powerpoint/2010/main" val="1276340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lstStyle/>
          <a:p>
            <a:r>
              <a:rPr kumimoji="1" lang="ja-JP" altLang="en-US" b="1" dirty="0" smtClean="0"/>
              <a:t>テクスチャとは</a:t>
            </a:r>
            <a:r>
              <a:rPr kumimoji="1" lang="ja-JP" altLang="en-US" dirty="0" smtClean="0"/>
              <a:t>，ここでは</a:t>
            </a:r>
            <a:r>
              <a:rPr kumimoji="1" lang="en-US" altLang="ja-JP" dirty="0" smtClean="0"/>
              <a:t>『</a:t>
            </a:r>
            <a:r>
              <a:rPr kumimoji="1" lang="ja-JP" altLang="en-US" dirty="0" smtClean="0"/>
              <a:t>物体表面に現れる模様</a:t>
            </a:r>
            <a:r>
              <a:rPr kumimoji="1" lang="en-US" altLang="ja-JP" dirty="0" smtClean="0"/>
              <a:t>』</a:t>
            </a:r>
            <a:r>
              <a:rPr kumimoji="1" lang="ja-JP" altLang="en-US" dirty="0" smtClean="0"/>
              <a:t>のことを指す</a:t>
            </a:r>
            <a:endParaRPr kumimoji="1" lang="en-US" altLang="ja-JP" dirty="0" smtClean="0"/>
          </a:p>
          <a:p>
            <a:pPr marL="0" indent="0">
              <a:buNone/>
            </a:pPr>
            <a:r>
              <a:rPr lang="en-US" altLang="ja-JP" dirty="0" smtClean="0"/>
              <a:t>※</a:t>
            </a:r>
            <a:r>
              <a:rPr lang="ja-JP" altLang="en-US" dirty="0" smtClean="0"/>
              <a:t>分野によっては，触感・歯ざわりなどもテクスチャと呼ばれる</a:t>
            </a:r>
            <a:endParaRPr lang="en-US" altLang="ja-JP" dirty="0" smtClean="0"/>
          </a:p>
          <a:p>
            <a:pPr marL="0" indent="0">
              <a:buNone/>
            </a:pPr>
            <a:endParaRPr kumimoji="1" lang="en-US" altLang="ja-JP" sz="1400" dirty="0" smtClean="0"/>
          </a:p>
          <a:p>
            <a:r>
              <a:rPr lang="ja-JP" altLang="en-US" b="1" dirty="0" smtClean="0"/>
              <a:t>テクスチャ合成とは，</a:t>
            </a:r>
            <a:r>
              <a:rPr kumimoji="1" lang="ja-JP" altLang="en-US" dirty="0" smtClean="0"/>
              <a:t>例となるテクスチャから新たなテクスチャを生成する技術のこと．</a:t>
            </a:r>
            <a:endParaRPr kumimoji="1" lang="en-US" altLang="ja-JP" dirty="0" smtClean="0"/>
          </a:p>
          <a:p>
            <a:pPr lvl="1"/>
            <a:endParaRPr kumimoji="1" lang="en-US" altLang="ja-JP" dirty="0" smtClean="0"/>
          </a:p>
          <a:p>
            <a:endParaRPr kumimoji="1" lang="ja-JP" altLang="en-US"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小さなテクスチャから大きなテクスチャを生成</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画像リサイズ</a:t>
            </a:r>
            <a:endParaRPr kumimoji="1" lang="ja-JP" altLang="en-US"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rPr>
              <a:t>は</a:t>
            </a:r>
            <a:r>
              <a:rPr lang="en-US" altLang="ja-JP" sz="1400" dirty="0" smtClean="0">
                <a:latin typeface="メイリオ" panose="020B0604030504040204" pitchFamily="50" charset="-128"/>
                <a:ea typeface="メイリオ" panose="020B0604030504040204" pitchFamily="50" charset="-128"/>
              </a:rPr>
              <a:t>[</a:t>
            </a:r>
            <a:r>
              <a:rPr kumimoji="1" lang="en-US" altLang="ja-JP" sz="1400" dirty="0" err="1" smtClean="0">
                <a:latin typeface="メイリオ" panose="020B0604030504040204" pitchFamily="50" charset="-128"/>
                <a:ea typeface="メイリオ" panose="020B0604030504040204" pitchFamily="50" charset="-128"/>
              </a:rPr>
              <a:t>Kwatra</a:t>
            </a:r>
            <a:r>
              <a:rPr kumimoji="1" lang="en-US" altLang="ja-JP" sz="1400" dirty="0" smtClean="0">
                <a:latin typeface="メイリオ" panose="020B0604030504040204" pitchFamily="50" charset="-128"/>
                <a:ea typeface="メイリオ" panose="020B0604030504040204" pitchFamily="50" charset="-128"/>
              </a:rPr>
              <a:t> et al SIGGRAPH 2005]</a:t>
            </a:r>
            <a:r>
              <a:rPr kumimoji="1" lang="ja-JP" altLang="en-US" sz="1400" dirty="0" smtClean="0">
                <a:latin typeface="メイリオ" panose="020B0604030504040204" pitchFamily="50" charset="-128"/>
                <a:ea typeface="メイリオ" panose="020B0604030504040204" pitchFamily="50" charset="-128"/>
              </a:rPr>
              <a:t>より</a:t>
            </a:r>
            <a:endParaRPr kumimoji="1" lang="ja-JP" altLang="en-US" sz="1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645087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smtClean="0"/>
              <a:t>テクスチャ合成法</a:t>
            </a:r>
            <a:endParaRPr kumimoji="1" lang="ja-JP" altLang="en-US" dirty="0"/>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smtClean="0"/>
              <a:t>似た局所領域を検索</a:t>
            </a:r>
            <a:endParaRPr lang="en-US" altLang="ja-JP" sz="1600" dirty="0"/>
          </a:p>
          <a:p>
            <a:pPr lvl="1">
              <a:lnSpc>
                <a:spcPct val="120000"/>
              </a:lnSpc>
            </a:pPr>
            <a:r>
              <a:rPr lang="ja-JP" altLang="en-US" sz="2000" dirty="0" smtClean="0"/>
              <a:t>画素毎にコピーする </a:t>
            </a:r>
            <a:r>
              <a:rPr lang="en-US" altLang="ja-JP" sz="2000" dirty="0" smtClean="0">
                <a:solidFill>
                  <a:srgbClr val="FF0000"/>
                </a:solidFill>
              </a:rPr>
              <a:t>(</a:t>
            </a:r>
            <a:r>
              <a:rPr lang="ja-JP" altLang="en-US" sz="2000" dirty="0" smtClean="0">
                <a:solidFill>
                  <a:srgbClr val="FF0000"/>
                </a:solidFill>
              </a:rPr>
              <a:t>←今回はここだけ紹介</a:t>
            </a:r>
            <a:r>
              <a:rPr lang="en-US" altLang="ja-JP" sz="2000" dirty="0" smtClean="0">
                <a:solidFill>
                  <a:srgbClr val="FF0000"/>
                </a:solidFill>
              </a:rPr>
              <a:t>)</a:t>
            </a:r>
            <a:endParaRPr lang="en-US" altLang="ja-JP" sz="1200" dirty="0" smtClean="0">
              <a:solidFill>
                <a:srgbClr val="FF0000"/>
              </a:solidFill>
            </a:endParaRPr>
          </a:p>
          <a:p>
            <a:pPr lvl="2">
              <a:lnSpc>
                <a:spcPct val="120000"/>
              </a:lnSpc>
            </a:pPr>
            <a:r>
              <a:rPr lang="en-US" altLang="ja-JP" sz="1400" dirty="0" smtClean="0"/>
              <a:t>Alexei </a:t>
            </a:r>
            <a:r>
              <a:rPr lang="en-US" altLang="ja-JP" sz="1400" dirty="0"/>
              <a:t>A. </a:t>
            </a:r>
            <a:r>
              <a:rPr lang="en-US" altLang="ja-JP" sz="1400" dirty="0" err="1"/>
              <a:t>Efros</a:t>
            </a:r>
            <a:r>
              <a:rPr lang="en-US" altLang="ja-JP" sz="1400" dirty="0"/>
              <a:t> and Thomas K. </a:t>
            </a:r>
            <a:r>
              <a:rPr lang="en-US" altLang="ja-JP" sz="1400" dirty="0" smtClean="0"/>
              <a:t>Leung, Texture </a:t>
            </a:r>
            <a:r>
              <a:rPr lang="en-US" altLang="ja-JP" sz="1400" dirty="0"/>
              <a:t>Synthesis by Non-parametric </a:t>
            </a:r>
            <a:r>
              <a:rPr lang="en-US" altLang="ja-JP" sz="1400" dirty="0" smtClean="0"/>
              <a:t>Sampling, ICCV 1999</a:t>
            </a:r>
            <a:endParaRPr kumimoji="1" lang="en-US" altLang="ja-JP" sz="1400" dirty="0" smtClean="0"/>
          </a:p>
          <a:p>
            <a:pPr lvl="1">
              <a:lnSpc>
                <a:spcPct val="120000"/>
              </a:lnSpc>
            </a:pPr>
            <a:r>
              <a:rPr lang="ja-JP" altLang="en-US" sz="2000" dirty="0" smtClean="0"/>
              <a:t>画像最適化</a:t>
            </a:r>
            <a:r>
              <a:rPr lang="en-US" altLang="ja-JP" sz="2000" dirty="0" smtClean="0"/>
              <a:t>(</a:t>
            </a:r>
            <a:r>
              <a:rPr lang="ja-JP" altLang="en-US" sz="2000" dirty="0"/>
              <a:t>片</a:t>
            </a:r>
            <a:r>
              <a:rPr lang="ja-JP" altLang="en-US" sz="2000" dirty="0" smtClean="0"/>
              <a:t>方向類似</a:t>
            </a:r>
            <a:r>
              <a:rPr lang="ja-JP" altLang="en-US" sz="2000" dirty="0"/>
              <a:t>度</a:t>
            </a:r>
            <a:r>
              <a:rPr lang="en-US" altLang="ja-JP" sz="2000" dirty="0" smtClean="0"/>
              <a:t>)</a:t>
            </a:r>
          </a:p>
          <a:p>
            <a:pPr lvl="2">
              <a:lnSpc>
                <a:spcPct val="120000"/>
              </a:lnSpc>
            </a:pPr>
            <a:r>
              <a:rPr lang="en-US" altLang="ja-JP" sz="1400" dirty="0" err="1" smtClean="0"/>
              <a:t>Vivek</a:t>
            </a:r>
            <a:r>
              <a:rPr lang="en-US" altLang="ja-JP" sz="1400" dirty="0" smtClean="0"/>
              <a:t> </a:t>
            </a:r>
            <a:r>
              <a:rPr lang="en-US" altLang="ja-JP" sz="1400" dirty="0" err="1" smtClean="0"/>
              <a:t>Kwatra</a:t>
            </a:r>
            <a:r>
              <a:rPr lang="en-US" altLang="ja-JP" sz="1400" dirty="0" smtClean="0"/>
              <a:t> et al. Texture Optimization for Example-based Synthesis, SIGGRAPH 2005</a:t>
            </a:r>
            <a:endParaRPr lang="en-US" altLang="ja-JP" sz="2400" dirty="0" smtClean="0"/>
          </a:p>
          <a:p>
            <a:pPr lvl="1">
              <a:lnSpc>
                <a:spcPct val="120000"/>
              </a:lnSpc>
            </a:pPr>
            <a:r>
              <a:rPr lang="ja-JP" altLang="en-US" sz="2000" dirty="0" smtClean="0"/>
              <a:t>画像</a:t>
            </a:r>
            <a:r>
              <a:rPr lang="ja-JP" altLang="en-US" sz="2000" dirty="0"/>
              <a:t>最適化</a:t>
            </a:r>
            <a:r>
              <a:rPr lang="en-US" altLang="ja-JP" sz="2000" dirty="0" smtClean="0"/>
              <a:t>(</a:t>
            </a:r>
            <a:r>
              <a:rPr lang="ja-JP" altLang="en-US" sz="2000" dirty="0" smtClean="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smtClean="0"/>
              <a:t>高速近傍計算</a:t>
            </a:r>
            <a:endParaRPr lang="en-US" altLang="ja-JP" sz="2000" dirty="0" smtClean="0"/>
          </a:p>
          <a:p>
            <a:pPr>
              <a:lnSpc>
                <a:spcPct val="120000"/>
              </a:lnSpc>
            </a:pPr>
            <a:r>
              <a:rPr lang="ja-JP" altLang="en-US" sz="2400" dirty="0" smtClean="0"/>
              <a:t>目立たないシームを計算</a:t>
            </a:r>
            <a:endParaRPr lang="en-US" altLang="ja-JP" sz="2400" dirty="0" smtClean="0"/>
          </a:p>
          <a:p>
            <a:pPr marL="0" indent="0">
              <a:lnSpc>
                <a:spcPct val="120000"/>
              </a:lnSpc>
              <a:buNone/>
            </a:pPr>
            <a:r>
              <a:rPr lang="en-US" altLang="ja-JP" sz="1600" dirty="0" smtClean="0"/>
              <a:t>Image quilting</a:t>
            </a:r>
          </a:p>
          <a:p>
            <a:pPr marL="0" indent="0">
              <a:lnSpc>
                <a:spcPct val="120000"/>
              </a:lnSpc>
              <a:buNone/>
            </a:pPr>
            <a:r>
              <a:rPr lang="en-US" altLang="ja-JP" sz="1600" dirty="0" smtClean="0"/>
              <a:t>Graph Cut textures</a:t>
            </a:r>
            <a:endParaRPr lang="en-US" altLang="ja-JP" sz="1800" dirty="0" smtClean="0"/>
          </a:p>
          <a:p>
            <a:pPr marL="0" indent="0">
              <a:lnSpc>
                <a:spcPct val="120000"/>
              </a:lnSpc>
              <a:buNone/>
            </a:pPr>
            <a:endParaRPr lang="en-US" altLang="ja-JP" dirty="0" smtClean="0"/>
          </a:p>
          <a:p>
            <a:pPr marL="0" indent="0">
              <a:lnSpc>
                <a:spcPct val="120000"/>
              </a:lnSpc>
              <a:buNone/>
            </a:pPr>
            <a:endParaRPr kumimoji="1" lang="en-US" altLang="ja-JP" dirty="0"/>
          </a:p>
        </p:txBody>
      </p:sp>
    </p:spTree>
    <p:extLst>
      <p:ext uri="{BB962C8B-B14F-4D97-AF65-F5344CB8AC3E}">
        <p14:creationId xmlns:p14="http://schemas.microsoft.com/office/powerpoint/2010/main" val="1695664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278781" y="3769360"/>
            <a:ext cx="11708780" cy="2871191"/>
          </a:xfrm>
        </p:spPr>
        <p:txBody>
          <a:bodyPr>
            <a:normAutofit/>
          </a:bodyPr>
          <a:lstStyle/>
          <a:p>
            <a:r>
              <a:rPr kumimoji="1" lang="en-US" altLang="ja-JP" dirty="0" smtClean="0"/>
              <a:t>ICCV 1999</a:t>
            </a:r>
            <a:r>
              <a:rPr lang="ja-JP" altLang="en-US" dirty="0"/>
              <a:t> </a:t>
            </a:r>
            <a:endParaRPr kumimoji="1" lang="en-US" altLang="ja-JP" dirty="0" smtClean="0"/>
          </a:p>
          <a:p>
            <a:pPr marL="0" indent="0">
              <a:buNone/>
            </a:pPr>
            <a:r>
              <a:rPr kumimoji="1" lang="ja-JP" altLang="en-US" sz="2400" b="1" dirty="0" smtClean="0"/>
              <a:t>背景</a:t>
            </a:r>
            <a:r>
              <a:rPr kumimoji="1" lang="ja-JP" altLang="en-US" sz="2400" dirty="0" smtClean="0"/>
              <a:t> </a:t>
            </a:r>
            <a:r>
              <a:rPr kumimoji="1" lang="en-US" altLang="ja-JP" sz="2400" dirty="0" smtClean="0"/>
              <a:t>:</a:t>
            </a:r>
            <a:r>
              <a:rPr lang="ja-JP" altLang="en-US" sz="2400" dirty="0"/>
              <a:t> </a:t>
            </a:r>
            <a:r>
              <a:rPr lang="ja-JP" altLang="en-US" sz="2400" dirty="0" smtClean="0"/>
              <a:t>幅広い応用があるため</a:t>
            </a:r>
            <a:r>
              <a:rPr lang="en-US" altLang="ja-JP" sz="2400" dirty="0" smtClean="0"/>
              <a:t>『</a:t>
            </a:r>
            <a:r>
              <a:rPr kumimoji="1" lang="ja-JP" altLang="en-US" sz="2400" dirty="0" smtClean="0"/>
              <a:t>テクスチャ合成</a:t>
            </a:r>
            <a:r>
              <a:rPr kumimoji="1" lang="en-US" altLang="ja-JP" sz="2400" dirty="0" smtClean="0"/>
              <a:t>』</a:t>
            </a:r>
            <a:r>
              <a:rPr kumimoji="1" lang="ja-JP" altLang="en-US" sz="2400" dirty="0" smtClean="0"/>
              <a:t>は需要の高い技術．</a:t>
            </a:r>
            <a:endParaRPr kumimoji="1" lang="en-US" altLang="ja-JP" sz="2400" dirty="0" smtClean="0"/>
          </a:p>
          <a:p>
            <a:pPr marL="0" indent="0">
              <a:buNone/>
            </a:pPr>
            <a:r>
              <a:rPr lang="ja-JP" altLang="en-US" sz="2400" b="1" dirty="0"/>
              <a:t>課題</a:t>
            </a:r>
            <a:r>
              <a:rPr lang="ja-JP" altLang="en-US" sz="2400" dirty="0" smtClean="0"/>
              <a:t> </a:t>
            </a:r>
            <a:r>
              <a:rPr lang="en-US" altLang="ja-JP" sz="2400" dirty="0"/>
              <a:t>:</a:t>
            </a:r>
            <a:r>
              <a:rPr lang="ja-JP" altLang="en-US" sz="2400" dirty="0"/>
              <a:t> </a:t>
            </a:r>
            <a:r>
              <a:rPr lang="ja-JP" altLang="en-US" sz="2400" dirty="0" smtClean="0"/>
              <a:t>当時既存のテクスチャ合成技術は，</a:t>
            </a:r>
            <a:r>
              <a:rPr lang="en-US" altLang="ja-JP" sz="2400" dirty="0" smtClean="0"/>
              <a:t>Markov random</a:t>
            </a:r>
            <a:r>
              <a:rPr lang="ja-JP" altLang="en-US" sz="2400" dirty="0" smtClean="0"/>
              <a:t> </a:t>
            </a:r>
            <a:r>
              <a:rPr lang="en-US" altLang="ja-JP" sz="2400" dirty="0" smtClean="0"/>
              <a:t>field</a:t>
            </a:r>
            <a:r>
              <a:rPr lang="ja-JP" altLang="en-US" sz="2400" dirty="0" smtClean="0"/>
              <a:t>や周波数解析に</a:t>
            </a:r>
            <a:r>
              <a:rPr lang="ja-JP" altLang="en-US" sz="2400" dirty="0"/>
              <a:t>基</a:t>
            </a:r>
            <a:r>
              <a:rPr lang="ja-JP" altLang="en-US" sz="2400" dirty="0" smtClean="0"/>
              <a:t>づくものだったが，多様なテクスチャに対してよい合成は難しかった．</a:t>
            </a:r>
            <a:endParaRPr lang="en-US" altLang="ja-JP" sz="2400" dirty="0" smtClean="0"/>
          </a:p>
          <a:p>
            <a:pPr marL="0" indent="0">
              <a:buNone/>
            </a:pPr>
            <a:r>
              <a:rPr lang="ja-JP" altLang="en-US" sz="2400" b="1" dirty="0" smtClean="0"/>
              <a:t>提案</a:t>
            </a:r>
            <a:r>
              <a:rPr lang="ja-JP" altLang="en-US" sz="2400" dirty="0" smtClean="0"/>
              <a:t> </a:t>
            </a:r>
            <a:r>
              <a:rPr lang="en-US" altLang="ja-JP" sz="2400" dirty="0" smtClean="0"/>
              <a:t>: </a:t>
            </a:r>
            <a:r>
              <a:rPr lang="ja-JP" altLang="en-US" sz="2400" dirty="0" smtClean="0"/>
              <a:t>中心から徐々に合成を進めるアルゴリズムを提案．新しい画素値を埋めるときに入力画像から似た近傍</a:t>
            </a:r>
            <a:r>
              <a:rPr lang="ja-JP" altLang="en-US" sz="2400" dirty="0"/>
              <a:t>領域</a:t>
            </a:r>
            <a:r>
              <a:rPr lang="ja-JP" altLang="en-US" sz="2400" dirty="0" smtClean="0"/>
              <a:t>を持つ画素を</a:t>
            </a:r>
            <a:r>
              <a:rPr lang="ja-JP" altLang="en-US" sz="2400" dirty="0"/>
              <a:t>サンプリング</a:t>
            </a:r>
            <a:r>
              <a:rPr lang="ja-JP" altLang="en-US" sz="2400" dirty="0" smtClean="0"/>
              <a:t>する</a:t>
            </a:r>
            <a:endParaRPr kumimoji="1" lang="en-US" altLang="ja-JP" sz="2400" dirty="0" smtClean="0"/>
          </a:p>
        </p:txBody>
      </p:sp>
      <p:pic>
        <p:nvPicPr>
          <p:cNvPr id="4" name="図 3"/>
          <p:cNvPicPr>
            <a:picLocks noChangeAspect="1"/>
          </p:cNvPicPr>
          <p:nvPr/>
        </p:nvPicPr>
        <p:blipFill rotWithShape="1">
          <a:blip r:embed="rId2"/>
          <a:srcRect l="11933" t="25481" r="19138" b="36741"/>
          <a:stretch/>
        </p:blipFill>
        <p:spPr>
          <a:xfrm>
            <a:off x="955041" y="121920"/>
            <a:ext cx="9647458" cy="3474720"/>
          </a:xfrm>
          <a:prstGeom prst="rect">
            <a:avLst/>
          </a:prstGeom>
        </p:spPr>
      </p:pic>
    </p:spTree>
    <p:extLst>
      <p:ext uri="{BB962C8B-B14F-4D97-AF65-F5344CB8AC3E}">
        <p14:creationId xmlns:p14="http://schemas.microsoft.com/office/powerpoint/2010/main" val="2185359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85868" y="1912982"/>
                <a:ext cx="6087503" cy="3921760"/>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b="1" dirty="0" smtClean="0"/>
                  <a:t>入力</a:t>
                </a:r>
                <a:r>
                  <a:rPr lang="ja-JP" altLang="en-US" sz="2400" dirty="0" smtClean="0"/>
                  <a:t>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b="1" dirty="0" smtClean="0"/>
                  <a:t>出力</a:t>
                </a:r>
                <a:r>
                  <a:rPr lang="ja-JP" altLang="en-US" sz="2400" dirty="0" smtClean="0"/>
                  <a:t>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2000" dirty="0" smtClean="0"/>
                  <a:t>2.1 </a:t>
                </a:r>
                <a:r>
                  <a:rPr lang="ja-JP" altLang="en-US" sz="2000" dirty="0" smtClean="0"/>
                  <a:t>既合成部分</a:t>
                </a:r>
                <a:r>
                  <a:rPr lang="ja-JP" altLang="en-US" sz="2000" dirty="0"/>
                  <a:t>の隣接</a:t>
                </a:r>
                <a:r>
                  <a:rPr lang="ja-JP" altLang="en-US" sz="2000" dirty="0" smtClean="0"/>
                  <a:t>画素 </a:t>
                </a:r>
                <a:r>
                  <a:rPr lang="en-US" altLang="ja-JP" sz="2000" i="1" dirty="0" smtClean="0"/>
                  <a:t>p</a:t>
                </a:r>
                <a:r>
                  <a:rPr lang="en-US" altLang="ja-JP" sz="2000" dirty="0" smtClean="0"/>
                  <a:t> </a:t>
                </a:r>
                <a:r>
                  <a:rPr lang="ja-JP" altLang="en-US" sz="2000" dirty="0" smtClean="0"/>
                  <a:t>を</a:t>
                </a:r>
                <a:r>
                  <a:rPr lang="ja-JP" altLang="en-US" sz="2000" dirty="0"/>
                  <a:t>選択</a:t>
                </a:r>
                <a:endParaRPr lang="en-US" altLang="ja-JP" sz="2000" dirty="0"/>
              </a:p>
              <a:p>
                <a:pPr marL="457200" lvl="1" indent="0">
                  <a:lnSpc>
                    <a:spcPct val="100000"/>
                  </a:lnSpc>
                  <a:spcBef>
                    <a:spcPts val="600"/>
                  </a:spcBef>
                  <a:buNone/>
                </a:pPr>
                <a:r>
                  <a:rPr lang="en-US" altLang="ja-JP" sz="2000" dirty="0" smtClean="0"/>
                  <a:t>2.2 </a:t>
                </a:r>
                <a:r>
                  <a:rPr lang="en-US" altLang="ja-JP" sz="2000" i="1" dirty="0" smtClean="0"/>
                  <a:t>p</a:t>
                </a:r>
                <a:r>
                  <a:rPr lang="ja-JP" altLang="en-US" sz="2000" dirty="0"/>
                  <a:t>の近傍 </a:t>
                </a:r>
                <a:r>
                  <a:rPr lang="en-US" altLang="ja-JP" sz="2000" i="1" dirty="0"/>
                  <a:t>w</a:t>
                </a:r>
                <a:r>
                  <a:rPr lang="en-US" altLang="ja-JP" sz="2000" dirty="0"/>
                  <a:t>(</a:t>
                </a:r>
                <a:r>
                  <a:rPr lang="en-US" altLang="ja-JP" sz="2000" i="1" dirty="0"/>
                  <a:t>p</a:t>
                </a:r>
                <a:r>
                  <a:rPr lang="en-US" altLang="ja-JP" sz="2000" dirty="0"/>
                  <a:t>) </a:t>
                </a:r>
                <a:r>
                  <a:rPr lang="ja-JP" altLang="en-US" sz="2000" dirty="0"/>
                  <a:t>と最も似た</a:t>
                </a:r>
                <a:r>
                  <a:rPr lang="ja-JP" altLang="en-US" sz="2000" dirty="0" smtClean="0"/>
                  <a:t>領域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smtClean="0"/>
                  <a:t> を </a:t>
                </a:r>
                <a:r>
                  <a:rPr lang="en-US" altLang="ja-JP" sz="2000" i="1" dirty="0" err="1" smtClean="0"/>
                  <a:t>I</a:t>
                </a:r>
                <a:r>
                  <a:rPr lang="en-US" altLang="ja-JP" sz="2000" i="1" baseline="-25000" dirty="0" err="1" smtClean="0"/>
                  <a:t>smp</a:t>
                </a:r>
                <a:r>
                  <a:rPr lang="en-US" altLang="ja-JP" sz="2000" dirty="0" smtClean="0"/>
                  <a:t> </a:t>
                </a:r>
                <a:r>
                  <a:rPr lang="ja-JP" altLang="en-US" sz="2000" dirty="0"/>
                  <a:t>より</a:t>
                </a:r>
                <a:r>
                  <a:rPr lang="ja-JP" altLang="en-US" sz="2000" dirty="0" smtClean="0"/>
                  <a:t>検索</a:t>
                </a:r>
                <a:endParaRPr lang="en-US" altLang="ja-JP" sz="1800" dirty="0" smtClean="0"/>
              </a:p>
              <a:p>
                <a:pPr marL="457200" lvl="1" indent="0">
                  <a:lnSpc>
                    <a:spcPct val="100000"/>
                  </a:lnSpc>
                  <a:spcBef>
                    <a:spcPts val="600"/>
                  </a:spcBef>
                  <a:buNone/>
                </a:pPr>
                <a:r>
                  <a:rPr lang="en-US" altLang="ja-JP" sz="2000" dirty="0" smtClean="0"/>
                  <a:t>2.3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の</a:t>
                </a:r>
                <a:r>
                  <a:rPr lang="ja-JP" altLang="en-US" sz="2000" dirty="0" smtClean="0"/>
                  <a:t>中央画素値を </a:t>
                </a:r>
                <a:r>
                  <a:rPr lang="en-US" altLang="ja-JP" sz="2000" i="1" dirty="0" smtClean="0"/>
                  <a:t>p</a:t>
                </a:r>
                <a:r>
                  <a:rPr lang="en-US" altLang="ja-JP" sz="2000" dirty="0" smtClean="0"/>
                  <a:t> </a:t>
                </a:r>
                <a:r>
                  <a:rPr lang="ja-JP" altLang="en-US" sz="2000" dirty="0" smtClean="0"/>
                  <a:t>に</a:t>
                </a:r>
                <a:r>
                  <a:rPr lang="ja-JP" altLang="en-US" sz="2000" dirty="0"/>
                  <a:t>代入</a:t>
                </a:r>
                <a:endParaRPr lang="en-US" altLang="ja-JP" sz="2000" dirty="0"/>
              </a:p>
              <a:p>
                <a:pPr marL="457200" lvl="1" indent="0">
                  <a:lnSpc>
                    <a:spcPct val="100000"/>
                  </a:lnSpc>
                  <a:spcBef>
                    <a:spcPts val="600"/>
                  </a:spcBef>
                  <a:buNone/>
                </a:pPr>
                <a:r>
                  <a:rPr lang="en-US" altLang="ja-JP" sz="2000" dirty="0" smtClean="0"/>
                  <a:t>2.4 </a:t>
                </a:r>
                <a:r>
                  <a:rPr lang="ja-JP" altLang="en-US" sz="2000" dirty="0" smtClean="0"/>
                  <a:t>全画素</a:t>
                </a:r>
                <a:r>
                  <a:rPr lang="ja-JP" altLang="en-US" sz="2000" dirty="0"/>
                  <a:t>の合成がなされたら</a:t>
                </a:r>
                <a:r>
                  <a:rPr lang="ja-JP" altLang="en-US" sz="2000" dirty="0" smtClean="0"/>
                  <a:t>終了</a:t>
                </a:r>
                <a:endParaRPr lang="en-US" altLang="ja-JP" sz="20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85868" y="1912982"/>
                <a:ext cx="6087503" cy="3921760"/>
              </a:xfrm>
              <a:blipFill rotWithShape="0">
                <a:blip r:embed="rId3"/>
                <a:stretch>
                  <a:fillRect l="-2302" t="-1244"/>
                </a:stretch>
              </a:blipFill>
            </p:spPr>
            <p:txBody>
              <a:bodyPr/>
              <a:lstStyle/>
              <a:p>
                <a:r>
                  <a:rPr lang="ja-JP" altLang="en-US">
                    <a:noFill/>
                  </a:rPr>
                  <a:t> </a:t>
                </a:r>
              </a:p>
            </p:txBody>
          </p:sp>
        </mc:Fallback>
      </mc:AlternateContent>
      <p:sp>
        <p:nvSpPr>
          <p:cNvPr id="4" name="正方形/長方形 3"/>
          <p:cNvSpPr/>
          <p:nvPr/>
        </p:nvSpPr>
        <p:spPr>
          <a:xfrm>
            <a:off x="371354" y="229579"/>
            <a:ext cx="6102017" cy="646331"/>
          </a:xfrm>
          <a:prstGeom prst="rect">
            <a:avLst/>
          </a:prstGeom>
        </p:spPr>
        <p:txBody>
          <a:bodyPr wrap="square">
            <a:spAutoFit/>
          </a:bodyPr>
          <a:lstStyle/>
          <a:p>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アルゴリズム </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簡易版</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238369" y="2126343"/>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サンプル画像</a:t>
            </a:r>
            <a:endParaRPr lang="ja-JP" altLang="en-US" sz="24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91709" y="6193135"/>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sp>
        <p:nvSpPr>
          <p:cNvPr id="8" name="コンテンツ プレースホルダー 2"/>
          <p:cNvSpPr txBox="1">
            <a:spLocks/>
          </p:cNvSpPr>
          <p:nvPr/>
        </p:nvSpPr>
        <p:spPr>
          <a:xfrm>
            <a:off x="371354" y="1275330"/>
            <a:ext cx="5794274" cy="524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中央からテクスチャを</a:t>
            </a:r>
            <a:r>
              <a:rPr lang="en-US" altLang="ja-JP" sz="2400" dirty="0" smtClean="0"/>
              <a:t>”grow”</a:t>
            </a:r>
            <a:r>
              <a:rPr lang="ja-JP" altLang="en-US" sz="2400" dirty="0" smtClean="0"/>
              <a:t>させる</a:t>
            </a:r>
            <a:endParaRPr lang="en-US" altLang="ja-JP" sz="2400" dirty="0" smtClean="0"/>
          </a:p>
        </p:txBody>
      </p:sp>
      <mc:AlternateContent xmlns:mc="http://schemas.openxmlformats.org/markup-compatibility/2006" xmlns:a14="http://schemas.microsoft.com/office/drawing/2010/main">
        <mc:Choice Requires="a14">
          <p:sp>
            <p:nvSpPr>
              <p:cNvPr id="9" name="正方形/長方形 8"/>
              <p:cNvSpPr/>
              <p:nvPr/>
            </p:nvSpPr>
            <p:spPr>
              <a:xfrm>
                <a:off x="6821712" y="-1608287"/>
                <a:ext cx="6807201" cy="1282018"/>
              </a:xfrm>
              <a:prstGeom prst="rect">
                <a:avLst/>
              </a:prstGeom>
            </p:spPr>
            <p:txBody>
              <a:bodyPr wrap="square">
                <a:spAutoFit/>
              </a:bodyPr>
              <a:lstStyle/>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には平均二乗誤差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(SSD)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を利用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の欠損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部分は無視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6821712" y="-1608287"/>
                <a:ext cx="6807201" cy="1282018"/>
              </a:xfrm>
              <a:prstGeom prst="rect">
                <a:avLst/>
              </a:prstGeom>
              <a:blipFill rotWithShape="0">
                <a:blip r:embed="rId4"/>
                <a:stretch>
                  <a:fillRect b="-7619"/>
                </a:stretch>
              </a:blipFill>
            </p:spPr>
            <p:txBody>
              <a:bodyPr/>
              <a:lstStyle/>
              <a:p>
                <a:r>
                  <a:rPr lang="ja-JP" altLang="en-US">
                    <a:noFill/>
                  </a:rPr>
                  <a:t> </a:t>
                </a:r>
              </a:p>
            </p:txBody>
          </p:sp>
        </mc:Fallback>
      </mc:AlternateContent>
      <p:sp>
        <p:nvSpPr>
          <p:cNvPr id="11" name="正方形/長方形 10"/>
          <p:cNvSpPr/>
          <p:nvPr/>
        </p:nvSpPr>
        <p:spPr>
          <a:xfrm>
            <a:off x="342598" y="6270172"/>
            <a:ext cx="445987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本当はもう少し複雑  </a:t>
            </a:r>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次頁へ</a:t>
            </a:r>
            <a:r>
              <a:rPr lang="en-US" altLang="ja-JP" sz="2400" dirty="0" smtClean="0">
                <a:latin typeface="メイリオ" panose="020B0604030504040204" pitchFamily="50" charset="-128"/>
                <a:ea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3" name="図 12"/>
          <p:cNvPicPr>
            <a:picLocks noChangeAspect="1"/>
          </p:cNvPicPr>
          <p:nvPr/>
        </p:nvPicPr>
        <p:blipFill>
          <a:blip r:embed="rId6"/>
          <a:stretch>
            <a:fillRect/>
          </a:stretch>
        </p:blipFill>
        <p:spPr>
          <a:xfrm>
            <a:off x="7704137" y="2825317"/>
            <a:ext cx="3201988" cy="3335153"/>
          </a:xfrm>
          <a:prstGeom prst="rect">
            <a:avLst/>
          </a:prstGeom>
          <a:solidFill>
            <a:schemeClr val="bg1">
              <a:lumMod val="85000"/>
            </a:schemeClr>
          </a:solidFill>
        </p:spPr>
      </p:pic>
      <p:grpSp>
        <p:nvGrpSpPr>
          <p:cNvPr id="30" name="グループ化 29"/>
          <p:cNvGrpSpPr/>
          <p:nvPr/>
        </p:nvGrpSpPr>
        <p:grpSpPr>
          <a:xfrm>
            <a:off x="9963150" y="3349109"/>
            <a:ext cx="988206" cy="523220"/>
            <a:chOff x="9963150" y="3082409"/>
            <a:chExt cx="988206" cy="523220"/>
          </a:xfrm>
        </p:grpSpPr>
        <p:sp>
          <p:nvSpPr>
            <p:cNvPr id="2" name="正方形/長方形 1"/>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0582344" y="3082409"/>
              <a:ext cx="369012" cy="523220"/>
            </a:xfrm>
            <a:prstGeom prst="rect">
              <a:avLst/>
            </a:prstGeom>
          </p:spPr>
          <p:txBody>
            <a:bodyPr wrap="none">
              <a:spAutoFit/>
            </a:bodyPr>
            <a:lstStyle/>
            <a:p>
              <a:r>
                <a:rPr lang="en-US" altLang="ja-JP" sz="2800" i="1" dirty="0" smtClean="0"/>
                <a:t>p</a:t>
              </a:r>
              <a:endParaRPr lang="ja-JP" altLang="en-US" sz="2800" dirty="0"/>
            </a:p>
          </p:txBody>
        </p:sp>
        <p:cxnSp>
          <p:nvCxnSpPr>
            <p:cNvPr id="18" name="直線コネクタ 17"/>
            <p:cNvCxnSpPr>
              <a:stCxn id="2"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9627870" y="2796659"/>
            <a:ext cx="1797975" cy="1356241"/>
            <a:chOff x="9627870" y="2529959"/>
            <a:chExt cx="1797975" cy="1356241"/>
          </a:xfrm>
        </p:grpSpPr>
        <p:sp>
          <p:nvSpPr>
            <p:cNvPr id="14" name="正方形/長方形 13"/>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19" name="直線コネクタ 18"/>
            <p:cNvCxnSpPr>
              <a:stCxn id="14"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8510270" y="503283"/>
            <a:ext cx="3541707" cy="1428932"/>
            <a:chOff x="8510270" y="236583"/>
            <a:chExt cx="3541707" cy="1428932"/>
          </a:xfrm>
        </p:grpSpPr>
        <p:sp>
          <p:nvSpPr>
            <p:cNvPr id="23" name="正方形/長方形 22"/>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近傍が似た</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画素を検索</a:t>
              </a:r>
              <a:endParaRPr lang="ja-JP" altLang="en-US" sz="2400" dirty="0">
                <a:latin typeface="メイリオ" panose="020B0604030504040204" pitchFamily="50" charset="-128"/>
                <a:ea typeface="メイリオ" panose="020B0604030504040204" pitchFamily="50" charset="-128"/>
              </a:endParaRPr>
            </a:p>
          </p:txBody>
        </p:sp>
      </p:grpSp>
      <p:sp>
        <p:nvSpPr>
          <p:cNvPr id="32" name="フリーフォーム 31"/>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17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2785" y="1484132"/>
                <a:ext cx="6217329" cy="5073318"/>
              </a:xfrm>
              <a:solidFill>
                <a:schemeClr val="accent4">
                  <a:lumMod val="20000"/>
                  <a:lumOff val="80000"/>
                </a:schemeClr>
              </a:solidFill>
            </p:spPr>
            <p:txBody>
              <a:bodyPr>
                <a:normAutofit fontScale="92500"/>
              </a:bodyPr>
              <a:lstStyle/>
              <a:p>
                <a:pPr marL="0" indent="0">
                  <a:lnSpc>
                    <a:spcPct val="100000"/>
                  </a:lnSpc>
                  <a:spcBef>
                    <a:spcPts val="600"/>
                  </a:spcBef>
                  <a:buNone/>
                </a:pPr>
                <a:r>
                  <a:rPr lang="ja-JP" altLang="en-US" sz="2400" dirty="0" smtClean="0"/>
                  <a:t>入力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en-US" altLang="ja-JP" sz="2400" dirty="0" smtClean="0"/>
                  <a:t> </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dirty="0" smtClean="0"/>
                  <a:t>出力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1700" dirty="0" smtClean="0"/>
                  <a:t>2.1 </a:t>
                </a:r>
                <a:r>
                  <a:rPr lang="ja-JP" altLang="en-US" sz="1700" dirty="0" smtClean="0"/>
                  <a:t>既合成部分</a:t>
                </a:r>
                <a:r>
                  <a:rPr lang="ja-JP" altLang="en-US" sz="1700" dirty="0"/>
                  <a:t>の隣接</a:t>
                </a:r>
                <a:r>
                  <a:rPr lang="ja-JP" altLang="en-US" sz="1700" dirty="0" smtClean="0"/>
                  <a:t>画素 </a:t>
                </a:r>
                <a:r>
                  <a:rPr lang="en-US" altLang="ja-JP" sz="1700" i="1" dirty="0" smtClean="0"/>
                  <a:t>p</a:t>
                </a:r>
                <a:r>
                  <a:rPr lang="en-US" altLang="ja-JP" sz="1700" dirty="0" smtClean="0"/>
                  <a:t> </a:t>
                </a:r>
                <a:r>
                  <a:rPr lang="ja-JP" altLang="en-US" sz="1700" dirty="0" smtClean="0"/>
                  <a:t>を</a:t>
                </a:r>
                <a:r>
                  <a:rPr lang="ja-JP" altLang="en-US" sz="1700" dirty="0"/>
                  <a:t>選択</a:t>
                </a:r>
                <a:endParaRPr lang="en-US" altLang="ja-JP" sz="1700" dirty="0"/>
              </a:p>
              <a:p>
                <a:pPr marL="457200" lvl="1" indent="0">
                  <a:lnSpc>
                    <a:spcPct val="100000"/>
                  </a:lnSpc>
                  <a:spcBef>
                    <a:spcPts val="600"/>
                  </a:spcBef>
                  <a:buNone/>
                </a:pPr>
                <a:r>
                  <a:rPr lang="en-US" altLang="ja-JP" sz="1700" dirty="0" smtClean="0"/>
                  <a:t>2.2 </a:t>
                </a:r>
                <a:r>
                  <a:rPr lang="en-US" altLang="ja-JP" sz="1700" i="1" dirty="0" smtClean="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a:t>
                </a:r>
                <a:r>
                  <a:rPr lang="ja-JP" altLang="en-US" sz="1700" dirty="0" smtClean="0"/>
                  <a:t>領域 </a:t>
                </a:r>
                <a:r>
                  <a:rPr lang="en-US" altLang="ja-JP" sz="1700" i="1" dirty="0" err="1" smtClean="0"/>
                  <a:t>w</a:t>
                </a:r>
                <a:r>
                  <a:rPr lang="en-US" altLang="ja-JP" sz="1700" i="1" baseline="-25000" dirty="0" err="1" smtClean="0"/>
                  <a:t>best</a:t>
                </a:r>
                <a:r>
                  <a:rPr lang="ja-JP" altLang="en-US" sz="1700" dirty="0" smtClean="0"/>
                  <a:t>を </a:t>
                </a:r>
                <a:r>
                  <a:rPr lang="en-US" altLang="ja-JP" sz="1700" i="1" dirty="0" err="1" smtClean="0"/>
                  <a:t>I</a:t>
                </a:r>
                <a:r>
                  <a:rPr lang="en-US" altLang="ja-JP" sz="1700" i="1" baseline="-25000" dirty="0" err="1" smtClean="0"/>
                  <a:t>smp</a:t>
                </a:r>
                <a:r>
                  <a:rPr lang="en-US" altLang="ja-JP" sz="1700" dirty="0" smtClean="0"/>
                  <a:t> </a:t>
                </a:r>
                <a:r>
                  <a:rPr lang="ja-JP" altLang="en-US" sz="1700" dirty="0"/>
                  <a:t>より</a:t>
                </a:r>
                <a:r>
                  <a:rPr lang="ja-JP" altLang="en-US" sz="1700" dirty="0" smtClean="0"/>
                  <a:t>検索</a:t>
                </a:r>
                <a:endParaRPr lang="en-US" altLang="ja-JP" sz="1700" i="1" dirty="0"/>
              </a:p>
              <a:p>
                <a:pPr marL="457200" lvl="1" indent="0">
                  <a:lnSpc>
                    <a:spcPct val="100000"/>
                  </a:lnSpc>
                  <a:spcBef>
                    <a:spcPts val="600"/>
                  </a:spcBef>
                  <a:buNone/>
                </a:pPr>
                <a:r>
                  <a:rPr lang="en-US" altLang="ja-JP" sz="1700" dirty="0" smtClean="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smtClean="0">
                    <a:solidFill>
                      <a:srgbClr val="FF0000"/>
                    </a:solidFill>
                  </a:rPr>
                  <a:t> </a:t>
                </a:r>
                <a:r>
                  <a:rPr lang="ja-JP" altLang="en-US" sz="1700" dirty="0" smtClean="0">
                    <a:solidFill>
                      <a:srgbClr val="FF0000"/>
                    </a:solidFill>
                  </a:rPr>
                  <a:t>を満たすすべての　</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smtClean="0">
                    <a:solidFill>
                      <a:srgbClr val="FF0000"/>
                    </a:solidFill>
                  </a:rPr>
                  <a:t>を</a:t>
                </a:r>
                <a:r>
                  <a:rPr lang="en-US" altLang="ja-JP" sz="1700" i="1" dirty="0" smtClean="0">
                    <a:solidFill>
                      <a:srgbClr val="FF0000"/>
                    </a:solidFill>
                  </a:rPr>
                  <a:t>I</a:t>
                </a:r>
                <a:r>
                  <a:rPr lang="en-US" altLang="ja-JP" sz="1700" i="1" baseline="-25000" dirty="0" smtClean="0">
                    <a:solidFill>
                      <a:srgbClr val="FF0000"/>
                    </a:solidFill>
                  </a:rPr>
                  <a:t>smp</a:t>
                </a:r>
                <a:r>
                  <a:rPr lang="en-US" altLang="ja-JP" sz="1700" dirty="0" smtClean="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smtClean="0">
                    <a:solidFill>
                      <a:srgbClr val="FF0000"/>
                    </a:solidFill>
                  </a:rPr>
                  <a:t>2.4 </a:t>
                </a:r>
                <a:r>
                  <a:rPr lang="ja-JP" altLang="en-US" sz="1700" dirty="0" smtClean="0">
                    <a:solidFill>
                      <a:srgbClr val="FF0000"/>
                    </a:solidFill>
                  </a:rPr>
                  <a:t>発見</a:t>
                </a:r>
                <a:r>
                  <a:rPr lang="ja-JP" altLang="en-US" sz="1700" dirty="0">
                    <a:solidFill>
                      <a:srgbClr val="FF0000"/>
                    </a:solidFill>
                  </a:rPr>
                  <a:t>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a:t>
                </a:r>
                <a:r>
                  <a:rPr lang="ja-JP" altLang="en-US" sz="1700" dirty="0" smtClean="0">
                    <a:solidFill>
                      <a:srgbClr val="FF0000"/>
                    </a:solidFill>
                  </a:rPr>
                  <a:t>中央画素値からヒストグラムを作成</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し，最も頻度が高いものを </a:t>
                </a:r>
                <a:r>
                  <a:rPr lang="en-US" altLang="ja-JP" sz="1700" i="1" dirty="0" smtClean="0">
                    <a:solidFill>
                      <a:srgbClr val="FF0000"/>
                    </a:solidFill>
                  </a:rPr>
                  <a:t>p</a:t>
                </a:r>
                <a:r>
                  <a:rPr lang="en-US" altLang="ja-JP" sz="1700" dirty="0" smtClean="0">
                    <a:solidFill>
                      <a:srgbClr val="FF0000"/>
                    </a:solidFill>
                  </a:rPr>
                  <a:t> </a:t>
                </a:r>
                <a:r>
                  <a:rPr lang="ja-JP" altLang="en-US" sz="1700" dirty="0" smtClean="0">
                    <a:solidFill>
                      <a:srgbClr val="FF0000"/>
                    </a:solidFill>
                  </a:rPr>
                  <a:t>に</a:t>
                </a:r>
                <a:r>
                  <a:rPr lang="ja-JP" altLang="en-US" sz="1700" dirty="0">
                    <a:solidFill>
                      <a:srgbClr val="FF0000"/>
                    </a:solidFill>
                  </a:rPr>
                  <a:t>代入</a:t>
                </a:r>
                <a:endParaRPr lang="en-US" altLang="ja-JP" sz="1700" dirty="0">
                  <a:solidFill>
                    <a:srgbClr val="FF0000"/>
                  </a:solidFill>
                </a:endParaRPr>
              </a:p>
              <a:p>
                <a:pPr marL="457200" lvl="1" indent="0">
                  <a:lnSpc>
                    <a:spcPct val="100000"/>
                  </a:lnSpc>
                  <a:spcBef>
                    <a:spcPts val="600"/>
                  </a:spcBef>
                  <a:buNone/>
                </a:pPr>
                <a:r>
                  <a:rPr lang="en-US" altLang="ja-JP" sz="1700" dirty="0" smtClean="0"/>
                  <a:t>2.4 </a:t>
                </a:r>
                <a:r>
                  <a:rPr lang="ja-JP" altLang="en-US" sz="1700" dirty="0" smtClean="0"/>
                  <a:t>全画素</a:t>
                </a:r>
                <a:r>
                  <a:rPr lang="ja-JP" altLang="en-US" sz="1700" dirty="0"/>
                  <a:t>の合成がなされたら</a:t>
                </a:r>
                <a:r>
                  <a:rPr lang="ja-JP" altLang="en-US" sz="1700" dirty="0" smtClean="0"/>
                  <a:t>終了</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2785" y="1484132"/>
                <a:ext cx="6217329" cy="5073318"/>
              </a:xfrm>
              <a:blipFill rotWithShape="0">
                <a:blip r:embed="rId3"/>
                <a:stretch>
                  <a:fillRect l="-1961" t="-720"/>
                </a:stretch>
              </a:blipFill>
            </p:spPr>
            <p:txBody>
              <a:bodyPr/>
              <a:lstStyle/>
              <a:p>
                <a:r>
                  <a:rPr lang="ja-JP" altLang="en-US">
                    <a:noFill/>
                  </a:rPr>
                  <a:t> </a:t>
                </a:r>
              </a:p>
            </p:txBody>
          </p:sp>
        </mc:Fallback>
      </mc:AlternateContent>
      <p:sp>
        <p:nvSpPr>
          <p:cNvPr id="9" name="正方形/長方形 8"/>
          <p:cNvSpPr/>
          <p:nvPr/>
        </p:nvSpPr>
        <p:spPr>
          <a:xfrm>
            <a:off x="371354" y="229579"/>
            <a:ext cx="6102017" cy="646331"/>
          </a:xfrm>
          <a:prstGeom prst="rect">
            <a:avLst/>
          </a:prstGeom>
        </p:spPr>
        <p:txBody>
          <a:bodyPr wrap="square">
            <a:spAutoFit/>
          </a:bodyPr>
          <a:lstStyle/>
          <a:p>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アルゴリズム </a:t>
            </a:r>
            <a:endParaRPr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8238369" y="2126343"/>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サンプル画像</a:t>
            </a:r>
            <a:endParaRPr lang="ja-JP" altLang="en-US" sz="2400" dirty="0">
              <a:latin typeface="メイリオ" panose="020B0604030504040204" pitchFamily="50" charset="-128"/>
              <a:ea typeface="メイリオ" panose="020B0604030504040204" pitchFamily="50" charset="-128"/>
            </a:endParaRPr>
          </a:p>
        </p:txBody>
      </p:sp>
      <p:sp>
        <p:nvSpPr>
          <p:cNvPr id="11" name="正方形/長方形 10"/>
          <p:cNvSpPr/>
          <p:nvPr/>
        </p:nvSpPr>
        <p:spPr>
          <a:xfrm>
            <a:off x="8291709" y="6193135"/>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4" name="図 13"/>
          <p:cNvPicPr>
            <a:picLocks noChangeAspect="1"/>
          </p:cNvPicPr>
          <p:nvPr/>
        </p:nvPicPr>
        <p:blipFill>
          <a:blip r:embed="rId5"/>
          <a:stretch>
            <a:fillRect/>
          </a:stretch>
        </p:blipFill>
        <p:spPr>
          <a:xfrm>
            <a:off x="7704137" y="2825317"/>
            <a:ext cx="3201988" cy="3335153"/>
          </a:xfrm>
          <a:prstGeom prst="rect">
            <a:avLst/>
          </a:prstGeom>
          <a:solidFill>
            <a:schemeClr val="bg1">
              <a:lumMod val="85000"/>
            </a:schemeClr>
          </a:solidFill>
        </p:spPr>
      </p:pic>
      <p:grpSp>
        <p:nvGrpSpPr>
          <p:cNvPr id="15" name="グループ化 14"/>
          <p:cNvGrpSpPr/>
          <p:nvPr/>
        </p:nvGrpSpPr>
        <p:grpSpPr>
          <a:xfrm>
            <a:off x="9963150" y="3349109"/>
            <a:ext cx="988206" cy="523220"/>
            <a:chOff x="9963150" y="3082409"/>
            <a:chExt cx="988206" cy="523220"/>
          </a:xfrm>
        </p:grpSpPr>
        <p:sp>
          <p:nvSpPr>
            <p:cNvPr id="16" name="正方形/長方形 15"/>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0582344" y="3082409"/>
              <a:ext cx="369012" cy="523220"/>
            </a:xfrm>
            <a:prstGeom prst="rect">
              <a:avLst/>
            </a:prstGeom>
          </p:spPr>
          <p:txBody>
            <a:bodyPr wrap="none">
              <a:spAutoFit/>
            </a:bodyPr>
            <a:lstStyle/>
            <a:p>
              <a:r>
                <a:rPr lang="en-US" altLang="ja-JP" sz="2800" i="1" dirty="0" smtClean="0"/>
                <a:t>p</a:t>
              </a:r>
              <a:endParaRPr lang="ja-JP" altLang="en-US" sz="2800" dirty="0"/>
            </a:p>
          </p:txBody>
        </p:sp>
        <p:cxnSp>
          <p:nvCxnSpPr>
            <p:cNvPr id="18" name="直線コネクタ 17"/>
            <p:cNvCxnSpPr>
              <a:stCxn id="16"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a:off x="9627870" y="2796659"/>
            <a:ext cx="1797975" cy="1356241"/>
            <a:chOff x="9627870" y="2529959"/>
            <a:chExt cx="1797975" cy="1356241"/>
          </a:xfrm>
        </p:grpSpPr>
        <p:sp>
          <p:nvSpPr>
            <p:cNvPr id="20" name="正方形/長方形 19"/>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22" name="直線コネクタ 21"/>
            <p:cNvCxnSpPr>
              <a:stCxn id="20"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8510270" y="503283"/>
            <a:ext cx="3541707" cy="1428932"/>
            <a:chOff x="8510270" y="236583"/>
            <a:chExt cx="3541707" cy="1428932"/>
          </a:xfrm>
        </p:grpSpPr>
        <p:sp>
          <p:nvSpPr>
            <p:cNvPr id="24" name="正方形/長方形 23"/>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近傍が似た</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画素を検索</a:t>
              </a:r>
              <a:endParaRPr lang="ja-JP" altLang="en-US" sz="2400" dirty="0">
                <a:latin typeface="メイリオ" panose="020B0604030504040204" pitchFamily="50" charset="-128"/>
                <a:ea typeface="メイリオ" panose="020B0604030504040204" pitchFamily="50" charset="-128"/>
              </a:endParaRPr>
            </a:p>
          </p:txBody>
        </p:sp>
      </p:grpSp>
      <p:sp>
        <p:nvSpPr>
          <p:cNvPr id="29" name="フリーフォーム 28"/>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34165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smtClean="0"/>
              <a:t>実装例 </a:t>
            </a:r>
            <a:r>
              <a:rPr kumimoji="1" lang="en-US" altLang="ja-JP" dirty="0" smtClean="0"/>
              <a:t>– </a:t>
            </a:r>
            <a:r>
              <a:rPr kumimoji="1" lang="ja-JP" altLang="en-US" sz="2400" dirty="0" smtClean="0"/>
              <a:t>プログラミング課題として出題</a:t>
            </a:r>
            <a:r>
              <a:rPr lang="ja-JP" altLang="en-US" sz="2400" dirty="0" smtClean="0"/>
              <a:t>する予定</a:t>
            </a:r>
            <a:endParaRPr kumimoji="1" lang="ja-JP" altLang="en-US" dirty="0"/>
          </a:p>
        </p:txBody>
      </p:sp>
      <p:grpSp>
        <p:nvGrpSpPr>
          <p:cNvPr id="19" name="グループ化 18"/>
          <p:cNvGrpSpPr/>
          <p:nvPr/>
        </p:nvGrpSpPr>
        <p:grpSpPr>
          <a:xfrm>
            <a:off x="2179637" y="1355637"/>
            <a:ext cx="7650163" cy="5192800"/>
            <a:chOff x="1404937" y="652462"/>
            <a:chExt cx="8929327" cy="6061075"/>
          </a:xfrm>
        </p:grpSpPr>
        <p:pic>
          <p:nvPicPr>
            <p:cNvPr id="13" name="図 12"/>
            <p:cNvPicPr>
              <a:picLocks noChangeAspect="1"/>
            </p:cNvPicPr>
            <p:nvPr/>
          </p:nvPicPr>
          <p:blipFill>
            <a:blip r:embed="rId2"/>
            <a:stretch>
              <a:fillRect/>
            </a:stretch>
          </p:blipFill>
          <p:spPr>
            <a:xfrm>
              <a:off x="4471987" y="652462"/>
              <a:ext cx="2795227" cy="2911475"/>
            </a:xfrm>
            <a:prstGeom prst="rect">
              <a:avLst/>
            </a:prstGeom>
          </p:spPr>
        </p:pic>
        <p:pic>
          <p:nvPicPr>
            <p:cNvPr id="14" name="図 13"/>
            <p:cNvPicPr>
              <a:picLocks noChangeAspect="1"/>
            </p:cNvPicPr>
            <p:nvPr/>
          </p:nvPicPr>
          <p:blipFill>
            <a:blip r:embed="rId3"/>
            <a:stretch>
              <a:fillRect/>
            </a:stretch>
          </p:blipFill>
          <p:spPr>
            <a:xfrm>
              <a:off x="7539037" y="652462"/>
              <a:ext cx="2795227" cy="2911475"/>
            </a:xfrm>
            <a:prstGeom prst="rect">
              <a:avLst/>
            </a:prstGeom>
          </p:spPr>
        </p:pic>
        <p:pic>
          <p:nvPicPr>
            <p:cNvPr id="15" name="図 14"/>
            <p:cNvPicPr>
              <a:picLocks noChangeAspect="1"/>
            </p:cNvPicPr>
            <p:nvPr/>
          </p:nvPicPr>
          <p:blipFill>
            <a:blip r:embed="rId4"/>
            <a:stretch>
              <a:fillRect/>
            </a:stretch>
          </p:blipFill>
          <p:spPr>
            <a:xfrm>
              <a:off x="4471987" y="3802062"/>
              <a:ext cx="2795227" cy="2911475"/>
            </a:xfrm>
            <a:prstGeom prst="rect">
              <a:avLst/>
            </a:prstGeom>
          </p:spPr>
        </p:pic>
        <p:pic>
          <p:nvPicPr>
            <p:cNvPr id="16" name="図 15"/>
            <p:cNvPicPr>
              <a:picLocks noChangeAspect="1"/>
            </p:cNvPicPr>
            <p:nvPr/>
          </p:nvPicPr>
          <p:blipFill>
            <a:blip r:embed="rId5"/>
            <a:stretch>
              <a:fillRect/>
            </a:stretch>
          </p:blipFill>
          <p:spPr>
            <a:xfrm>
              <a:off x="1404937" y="3802062"/>
              <a:ext cx="2795227" cy="2911475"/>
            </a:xfrm>
            <a:prstGeom prst="rect">
              <a:avLst/>
            </a:prstGeom>
          </p:spPr>
        </p:pic>
        <p:pic>
          <p:nvPicPr>
            <p:cNvPr id="18" name="図 17"/>
            <p:cNvPicPr>
              <a:picLocks noChangeAspect="1"/>
            </p:cNvPicPr>
            <p:nvPr/>
          </p:nvPicPr>
          <p:blipFill>
            <a:blip r:embed="rId6"/>
            <a:stretch>
              <a:fillRect/>
            </a:stretch>
          </p:blipFill>
          <p:spPr>
            <a:xfrm>
              <a:off x="7539037" y="3802062"/>
              <a:ext cx="2795227" cy="2911475"/>
            </a:xfrm>
            <a:prstGeom prst="rect">
              <a:avLst/>
            </a:prstGeom>
          </p:spPr>
        </p:pic>
      </p:grpSp>
      <p:pic>
        <p:nvPicPr>
          <p:cNvPr id="20" name="図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901" y="2030389"/>
            <a:ext cx="1054100" cy="1054100"/>
          </a:xfrm>
          <a:prstGeom prst="rect">
            <a:avLst/>
          </a:prstGeom>
        </p:spPr>
      </p:pic>
      <p:sp>
        <p:nvSpPr>
          <p:cNvPr id="21" name="正方形/長方形 20"/>
          <p:cNvSpPr/>
          <p:nvPr/>
        </p:nvSpPr>
        <p:spPr>
          <a:xfrm>
            <a:off x="2628902" y="3066534"/>
            <a:ext cx="1233030" cy="523220"/>
          </a:xfrm>
          <a:prstGeom prst="rect">
            <a:avLst/>
          </a:prstGeom>
        </p:spPr>
        <p:txBody>
          <a:bodyPr wrap="none">
            <a:spAutoFit/>
          </a:bodyPr>
          <a:lstStyle/>
          <a:p>
            <a:r>
              <a:rPr lang="en-US" altLang="ja-JP" sz="2800" dirty="0" smtClean="0"/>
              <a:t>sample</a:t>
            </a:r>
            <a:endParaRPr lang="ja-JP" altLang="en-US" sz="2800" dirty="0"/>
          </a:p>
        </p:txBody>
      </p:sp>
    </p:spTree>
    <p:extLst>
      <p:ext uri="{BB962C8B-B14F-4D97-AF65-F5344CB8AC3E}">
        <p14:creationId xmlns:p14="http://schemas.microsoft.com/office/powerpoint/2010/main" val="3813418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09410" y="4210289"/>
            <a:ext cx="10984305" cy="2865422"/>
          </a:xfrm>
        </p:spPr>
        <p:txBody>
          <a:bodyPr>
            <a:normAutofit/>
          </a:bodyPr>
          <a:lstStyle/>
          <a:p>
            <a:pPr marL="0" indent="0">
              <a:buNone/>
            </a:pPr>
            <a:r>
              <a:rPr lang="ja-JP" altLang="en-US" b="1" dirty="0" smtClean="0"/>
              <a:t>背景</a:t>
            </a:r>
            <a:r>
              <a:rPr lang="ja-JP" altLang="en-US" dirty="0" smtClean="0"/>
              <a:t> </a:t>
            </a:r>
            <a:r>
              <a:rPr lang="en-US" altLang="ja-JP" dirty="0" smtClean="0"/>
              <a:t>: </a:t>
            </a:r>
            <a:r>
              <a:rPr lang="ja-JP" altLang="en-US" dirty="0" smtClean="0"/>
              <a:t>コンテンツの縦横比を変化させたいことが多くある（</a:t>
            </a:r>
            <a:r>
              <a:rPr lang="en-US" altLang="ja-JP" dirty="0" smtClean="0"/>
              <a:t>image retargeting</a:t>
            </a:r>
            <a:r>
              <a:rPr lang="ja-JP" altLang="en-US" dirty="0" smtClean="0"/>
              <a:t>と呼ばれる）</a:t>
            </a:r>
            <a:endParaRPr lang="en-US" altLang="ja-JP" dirty="0" smtClean="0"/>
          </a:p>
          <a:p>
            <a:pPr marL="0" indent="0">
              <a:buNone/>
            </a:pPr>
            <a:r>
              <a:rPr kumimoji="1" lang="ja-JP" altLang="en-US" b="1" dirty="0" smtClean="0"/>
              <a:t>問題</a:t>
            </a:r>
            <a:r>
              <a:rPr kumimoji="1" lang="ja-JP" altLang="en-US" dirty="0" smtClean="0"/>
              <a:t> </a:t>
            </a:r>
            <a:r>
              <a:rPr kumimoji="1" lang="en-US" altLang="ja-JP" dirty="0" smtClean="0"/>
              <a:t>: </a:t>
            </a:r>
            <a:r>
              <a:rPr kumimoji="1" lang="ja-JP" altLang="en-US" dirty="0" smtClean="0"/>
              <a:t>画像の</a:t>
            </a:r>
            <a:r>
              <a:rPr kumimoji="1" lang="en-US" altLang="ja-JP" dirty="0" smtClean="0"/>
              <a:t>retargeting</a:t>
            </a:r>
            <a:r>
              <a:rPr kumimoji="1" lang="ja-JP" altLang="en-US" dirty="0" smtClean="0"/>
              <a:t>において単純に横方向に伸縮させると，撮影されたものの縦横比も変化してしまう</a:t>
            </a:r>
            <a:endParaRPr kumimoji="1" lang="en-US" altLang="ja-JP" dirty="0" smtClean="0"/>
          </a:p>
          <a:p>
            <a:pPr marL="0" indent="0">
              <a:buNone/>
            </a:pPr>
            <a:r>
              <a:rPr lang="ja-JP" altLang="en-US" b="1" dirty="0" smtClean="0"/>
              <a:t>提案</a:t>
            </a:r>
            <a:r>
              <a:rPr lang="ja-JP" altLang="en-US" dirty="0" smtClean="0"/>
              <a:t> </a:t>
            </a:r>
            <a:r>
              <a:rPr lang="en-US" altLang="ja-JP" dirty="0" smtClean="0"/>
              <a:t>: </a:t>
            </a:r>
            <a:r>
              <a:rPr lang="ja-JP" altLang="en-US" dirty="0" smtClean="0"/>
              <a:t>画像全体の縦横比を変化させながら映ったものの縦横比を変化させない</a:t>
            </a:r>
            <a:r>
              <a:rPr lang="en-US" altLang="ja-JP" dirty="0" smtClean="0"/>
              <a:t>retargeting</a:t>
            </a:r>
            <a:r>
              <a:rPr lang="ja-JP" altLang="en-US" dirty="0" smtClean="0"/>
              <a:t>手法</a:t>
            </a:r>
            <a:endParaRPr kumimoji="1" lang="ja-JP" altLang="en-US" dirty="0"/>
          </a:p>
        </p:txBody>
      </p:sp>
      <p:pic>
        <p:nvPicPr>
          <p:cNvPr id="5" name="図 4"/>
          <p:cNvPicPr>
            <a:picLocks noChangeAspect="1"/>
          </p:cNvPicPr>
          <p:nvPr/>
        </p:nvPicPr>
        <p:blipFill rotWithShape="1">
          <a:blip r:embed="rId2"/>
          <a:srcRect l="17500" t="22033" r="20119" b="29835"/>
          <a:stretch/>
        </p:blipFill>
        <p:spPr>
          <a:xfrm>
            <a:off x="1146627" y="116113"/>
            <a:ext cx="9158516" cy="3827702"/>
          </a:xfrm>
          <a:prstGeom prst="rect">
            <a:avLst/>
          </a:prstGeom>
        </p:spPr>
      </p:pic>
    </p:spTree>
    <p:extLst>
      <p:ext uri="{BB962C8B-B14F-4D97-AF65-F5344CB8AC3E}">
        <p14:creationId xmlns:p14="http://schemas.microsoft.com/office/powerpoint/2010/main" val="2780456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22" name="グループ化 21"/>
          <p:cNvGrpSpPr/>
          <p:nvPr/>
        </p:nvGrpSpPr>
        <p:grpSpPr>
          <a:xfrm>
            <a:off x="804637" y="1834571"/>
            <a:ext cx="9998726" cy="4632904"/>
            <a:chOff x="804637" y="1834571"/>
            <a:chExt cx="8920188" cy="4133164"/>
          </a:xfrm>
        </p:grpSpPr>
        <p:pic>
          <p:nvPicPr>
            <p:cNvPr id="4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245"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descr="lapped solid texture"/>
            <p:cNvPicPr>
              <a:picLocks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064245"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8" name="Picture 12" descr="element arrangement design"/>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45"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9" name="図 48"/>
            <p:cNvPicPr>
              <a:picLocks/>
            </p:cNvPicPr>
            <p:nvPr/>
          </p:nvPicPr>
          <p:blipFill rotWithShape="1">
            <a:blip r:embed="rId6">
              <a:extLst>
                <a:ext uri="{28A0092B-C50C-407E-A947-70E740481C1C}">
                  <a14:useLocalDpi xmlns:a14="http://schemas.microsoft.com/office/drawing/2010/main" val="0"/>
                </a:ext>
              </a:extLst>
            </a:blip>
            <a:srcRect l="-18774" r="-18785"/>
            <a:stretch/>
          </p:blipFill>
          <p:spPr>
            <a:xfrm>
              <a:off x="3064245" y="4354485"/>
              <a:ext cx="1008000" cy="756000"/>
            </a:xfrm>
            <a:prstGeom prst="rect">
              <a:avLst/>
            </a:prstGeom>
            <a:ln w="12700">
              <a:solidFill>
                <a:schemeClr val="tx1"/>
              </a:solidFill>
            </a:ln>
          </p:spPr>
        </p:pic>
        <p:pic>
          <p:nvPicPr>
            <p:cNvPr id="50"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934441"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1"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34441"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2"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934441"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3" name="Picture 2" descr="http://takashiijiri.com/images/2016hearttouch.png"/>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4441"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4" name="図 53"/>
            <p:cNvPicPr>
              <a:picLocks/>
            </p:cNvPicPr>
            <p:nvPr/>
          </p:nvPicPr>
          <p:blipFill rotWithShape="1">
            <a:blip r:embed="rId11"/>
            <a:srcRect l="7249" r="10264"/>
            <a:stretch/>
          </p:blipFill>
          <p:spPr>
            <a:xfrm>
              <a:off x="6453657" y="2667769"/>
              <a:ext cx="1008000" cy="756000"/>
            </a:xfrm>
            <a:prstGeom prst="rect">
              <a:avLst/>
            </a:prstGeom>
            <a:ln w="12700">
              <a:solidFill>
                <a:schemeClr val="tx1"/>
              </a:solidFill>
            </a:ln>
          </p:spPr>
        </p:pic>
        <p:pic>
          <p:nvPicPr>
            <p:cNvPr id="55" name="Picture 6" descr="http://takashiijiri.com/images/2017spinEstim.gif"/>
            <p:cNvPicPr>
              <a:picLocks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6453657"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6" name="図 55"/>
            <p:cNvPicPr>
              <a:picLocks/>
            </p:cNvPicPr>
            <p:nvPr/>
          </p:nvPicPr>
          <p:blipFill>
            <a:blip r:embed="rId13">
              <a:extLst>
                <a:ext uri="{28A0092B-C50C-407E-A947-70E740481C1C}">
                  <a14:useLocalDpi xmlns:a14="http://schemas.microsoft.com/office/drawing/2010/main" val="0"/>
                </a:ext>
              </a:extLst>
            </a:blip>
            <a:stretch>
              <a:fillRect/>
            </a:stretch>
          </p:blipFill>
          <p:spPr>
            <a:xfrm>
              <a:off x="7561862" y="1834571"/>
              <a:ext cx="1008000" cy="756000"/>
            </a:xfrm>
            <a:prstGeom prst="rect">
              <a:avLst/>
            </a:prstGeom>
            <a:ln w="12700">
              <a:solidFill>
                <a:schemeClr val="tx1"/>
              </a:solidFill>
            </a:ln>
          </p:spPr>
        </p:pic>
        <p:pic>
          <p:nvPicPr>
            <p:cNvPr id="57" name="図 56"/>
            <p:cNvPicPr>
              <a:picLocks/>
            </p:cNvPicPr>
            <p:nvPr/>
          </p:nvPicPr>
          <p:blipFill rotWithShape="1">
            <a:blip r:embed="rId14">
              <a:extLst>
                <a:ext uri="{28A0092B-C50C-407E-A947-70E740481C1C}">
                  <a14:useLocalDpi xmlns:a14="http://schemas.microsoft.com/office/drawing/2010/main" val="0"/>
                </a:ext>
              </a:extLst>
            </a:blip>
            <a:srcRect/>
            <a:stretch/>
          </p:blipFill>
          <p:spPr>
            <a:xfrm>
              <a:off x="7561862" y="2667769"/>
              <a:ext cx="1008000" cy="756000"/>
            </a:xfrm>
            <a:prstGeom prst="rect">
              <a:avLst/>
            </a:prstGeom>
            <a:ln w="12700">
              <a:solidFill>
                <a:schemeClr val="tx1"/>
              </a:solidFill>
            </a:ln>
          </p:spPr>
        </p:pic>
        <p:pic>
          <p:nvPicPr>
            <p:cNvPr id="58" name="Picture 2" descr="\\Bellflower\share\Yuta2012\論文用画像\皇居　変形.jpg"/>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61862"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9" name="Picture 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4637"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4637"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4637" y="2667769"/>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 descr="http://www.riken.jp/brict/Ijiri/images/tf2.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4637"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3" name="図 62"/>
            <p:cNvPicPr>
              <a:picLocks/>
            </p:cNvPicPr>
            <p:nvPr/>
          </p:nvPicPr>
          <p:blipFill>
            <a:blip r:embed="rId20">
              <a:clrChange>
                <a:clrFrom>
                  <a:srgbClr val="FFFFFF"/>
                </a:clrFrom>
                <a:clrTo>
                  <a:srgbClr val="FFFFFF">
                    <a:alpha val="0"/>
                  </a:srgbClr>
                </a:clrTo>
              </a:clrChange>
            </a:blip>
            <a:stretch>
              <a:fillRect/>
            </a:stretch>
          </p:blipFill>
          <p:spPr>
            <a:xfrm rot="5400000">
              <a:off x="930637" y="5074113"/>
              <a:ext cx="756000" cy="1008000"/>
            </a:xfrm>
            <a:prstGeom prst="rect">
              <a:avLst/>
            </a:prstGeom>
            <a:noFill/>
            <a:ln w="12700">
              <a:solidFill>
                <a:schemeClr val="tx1"/>
              </a:solidFill>
            </a:ln>
          </p:spPr>
        </p:pic>
        <p:pic>
          <p:nvPicPr>
            <p:cNvPr id="64" name="Picture 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4049"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4" descr="http://www.riken.jp/brict/Ijiri/images/BHRBF.png"/>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4049"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6" name="Picture 4" descr="腹腔鏡下手術シミュレータ"/>
            <p:cNvPicPr>
              <a:picLocks noChangeArrowheads="1"/>
            </p:cNvPicPr>
            <p:nvPr/>
          </p:nvPicPr>
          <p:blipFill rotWithShape="1">
            <a:blip r:embed="rId23" cstate="screen">
              <a:extLst>
                <a:ext uri="{28A0092B-C50C-407E-A947-70E740481C1C}">
                  <a14:useLocalDpi xmlns:a14="http://schemas.microsoft.com/office/drawing/2010/main" val="0"/>
                </a:ext>
              </a:extLst>
            </a:blip>
            <a:srcRect/>
            <a:stretch/>
          </p:blipFill>
          <p:spPr bwMode="auto">
            <a:xfrm>
              <a:off x="5323853"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7" name="Picture 5" descr="C:\Users\takashi\Desktop\図1.png"/>
            <p:cNvPicPr>
              <a:picLocks noChangeArrowheads="1"/>
            </p:cNvPicPr>
            <p:nvPr/>
          </p:nvPicPr>
          <p:blipFill rotWithShape="1">
            <a:blip r:embed="rId24">
              <a:extLst>
                <a:ext uri="{28A0092B-C50C-407E-A947-70E740481C1C}">
                  <a14:useLocalDpi xmlns:a14="http://schemas.microsoft.com/office/drawing/2010/main" val="0"/>
                </a:ext>
              </a:extLst>
            </a:blip>
            <a:srcRect/>
            <a:stretch/>
          </p:blipFill>
          <p:spPr bwMode="auto">
            <a:xfrm>
              <a:off x="5323853"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8" name="図 67" descr="G:\関連研究論文\変形\WS000103kai.jpg"/>
            <p:cNvPicPr>
              <a:picLocks/>
            </p:cNvPicPr>
            <p:nvPr/>
          </p:nvPicPr>
          <p:blipFill rotWithShape="1">
            <a:blip r:embed="rId25" cstate="print">
              <a:extLst/>
            </a:blip>
            <a:srcRect b="16950"/>
            <a:stretch/>
          </p:blipFill>
          <p:spPr bwMode="auto">
            <a:xfrm>
              <a:off x="4194049" y="3511127"/>
              <a:ext cx="1008000" cy="756000"/>
            </a:xfrm>
            <a:prstGeom prst="rect">
              <a:avLst/>
            </a:prstGeom>
            <a:noFill/>
            <a:ln w="12700">
              <a:solidFill>
                <a:schemeClr val="tx1"/>
              </a:solidFill>
              <a:miter lim="800000"/>
              <a:headEnd/>
              <a:tailEnd/>
            </a:ln>
          </p:spPr>
        </p:pic>
        <p:pic>
          <p:nvPicPr>
            <p:cNvPr id="69" name="Picture 16" descr="http://www.riken.jp/brict/Ijiri/images/votracerthumb.png"/>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23853"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0" name="Picture 4" descr="http://takashiijiri.com/images/RoiPainter.png"/>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323853"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1" name="図 70"/>
            <p:cNvPicPr>
              <a:picLocks/>
            </p:cNvPicPr>
            <p:nvPr/>
          </p:nvPicPr>
          <p:blipFill>
            <a:blip r:embed="rId28"/>
            <a:stretch>
              <a:fillRect/>
            </a:stretch>
          </p:blipFill>
          <p:spPr>
            <a:xfrm>
              <a:off x="7561862" y="4347082"/>
              <a:ext cx="1008000" cy="756000"/>
            </a:xfrm>
            <a:prstGeom prst="rect">
              <a:avLst/>
            </a:prstGeom>
            <a:ln w="12700">
              <a:solidFill>
                <a:schemeClr val="tx1"/>
              </a:solidFill>
            </a:ln>
          </p:spPr>
        </p:pic>
        <p:sp>
          <p:nvSpPr>
            <p:cNvPr id="72" name="正方形/長方形 71"/>
            <p:cNvSpPr>
              <a:spLocks/>
            </p:cNvSpPr>
            <p:nvPr/>
          </p:nvSpPr>
          <p:spPr>
            <a:xfrm>
              <a:off x="6453657" y="3511127"/>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楽器演奏　解析</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3" name="図 7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672917" y="1864512"/>
              <a:ext cx="1051908" cy="701272"/>
            </a:xfrm>
            <a:prstGeom prst="rect">
              <a:avLst/>
            </a:prstGeom>
          </p:spPr>
        </p:pic>
        <p:sp>
          <p:nvSpPr>
            <p:cNvPr id="74" name="正方形/長方形 73"/>
            <p:cNvSpPr>
              <a:spLocks/>
            </p:cNvSpPr>
            <p:nvPr/>
          </p:nvSpPr>
          <p:spPr>
            <a:xfrm>
              <a:off x="6458650" y="435448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672917" y="2633119"/>
              <a:ext cx="1037908" cy="778431"/>
            </a:xfrm>
            <a:prstGeom prst="rect">
              <a:avLst/>
            </a:prstGeom>
          </p:spPr>
        </p:pic>
        <p:pic>
          <p:nvPicPr>
            <p:cNvPr id="10" name="図 9"/>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72917" y="3478885"/>
              <a:ext cx="1037908" cy="778431"/>
            </a:xfrm>
            <a:prstGeom prst="rect">
              <a:avLst/>
            </a:prstGeom>
          </p:spPr>
        </p:pic>
        <p:pic>
          <p:nvPicPr>
            <p:cNvPr id="17" name="図 1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72917" y="4324651"/>
              <a:ext cx="1037908" cy="778431"/>
            </a:xfrm>
            <a:prstGeom prst="rect">
              <a:avLst/>
            </a:prstGeom>
          </p:spPr>
        </p:pic>
        <p:sp>
          <p:nvSpPr>
            <p:cNvPr id="75" name="正方形/長方形 74"/>
            <p:cNvSpPr>
              <a:spLocks/>
            </p:cNvSpPr>
            <p:nvPr/>
          </p:nvSpPr>
          <p:spPr>
            <a:xfrm>
              <a:off x="6458650" y="521173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34170376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7039" y="317500"/>
            <a:ext cx="10127961" cy="733270"/>
          </a:xfrm>
        </p:spPr>
        <p:txBody>
          <a:bodyPr/>
          <a:lstStyle/>
          <a:p>
            <a:r>
              <a:rPr kumimoji="1" lang="ja-JP" altLang="en-US" dirty="0" smtClean="0"/>
              <a:t>アイディア</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010" y="1008080"/>
                <a:ext cx="9982819" cy="5296829"/>
              </a:xfrm>
            </p:spPr>
            <p:txBody>
              <a:bodyPr/>
              <a:lstStyle/>
              <a:p>
                <a:r>
                  <a:rPr kumimoji="1" lang="ja-JP" altLang="en-US" dirty="0" smtClean="0"/>
                  <a:t>各画素に重要度を定義（例 </a:t>
                </a:r>
                <a:r>
                  <a:rPr kumimoji="1" lang="en-US" altLang="ja-JP" dirty="0" smtClean="0"/>
                  <a:t>:</a:t>
                </a:r>
                <a:r>
                  <a:rPr kumimoji="1" lang="ja-JP" altLang="en-US" dirty="0" smtClean="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𝑥</m:t>
                        </m:r>
                      </m:sub>
                      <m:sup>
                        <m:r>
                          <a:rPr lang="en-US" altLang="ja-JP" i="1">
                            <a:latin typeface="Cambria Math" panose="02040503050406030204" pitchFamily="18" charset="0"/>
                          </a:rPr>
                          <m:t>2</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𝑦</m:t>
                        </m:r>
                      </m:sub>
                      <m:sup>
                        <m:r>
                          <a:rPr lang="en-US" altLang="ja-JP" i="1">
                            <a:latin typeface="Cambria Math" panose="02040503050406030204" pitchFamily="18" charset="0"/>
                          </a:rPr>
                          <m:t>2</m:t>
                        </m:r>
                      </m:sup>
                    </m:sSubSup>
                  </m:oMath>
                </a14:m>
                <a:r>
                  <a:rPr kumimoji="1" lang="ja-JP" altLang="en-US" dirty="0" smtClean="0"/>
                  <a:t> </a:t>
                </a:r>
                <a:r>
                  <a:rPr kumimoji="1" lang="en-US" altLang="ja-JP" dirty="0" smtClean="0"/>
                  <a:t>or </a:t>
                </a:r>
                <a14:m>
                  <m:oMath xmlns:m="http://schemas.openxmlformats.org/officeDocument/2006/math">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𝑥</m:t>
                            </m:r>
                          </m:sub>
                        </m:sSub>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dirty="0"/>
                  <a:t> </a:t>
                </a:r>
                <a:r>
                  <a:rPr kumimoji="1" lang="ja-JP" altLang="en-US" dirty="0" smtClean="0"/>
                  <a:t>）</a:t>
                </a:r>
                <a:endParaRPr kumimoji="1" lang="en-US" altLang="ja-JP" dirty="0" smtClean="0"/>
              </a:p>
              <a:p>
                <a:r>
                  <a:rPr kumimoji="1" lang="ja-JP" altLang="en-US" dirty="0" smtClean="0"/>
                  <a:t>横方向に縮める場合は，以下の条件を満たす</a:t>
                </a:r>
                <a:r>
                  <a:rPr kumimoji="1" lang="en-US" altLang="ja-JP" dirty="0" smtClean="0"/>
                  <a:t>seam</a:t>
                </a:r>
                <a:r>
                  <a:rPr kumimoji="1" lang="ja-JP" altLang="en-US" dirty="0" smtClean="0"/>
                  <a:t>を計算しそれを間引く</a:t>
                </a:r>
                <a:endParaRPr kumimoji="1" lang="en-US" altLang="ja-JP" dirty="0" smtClean="0"/>
              </a:p>
              <a:p>
                <a:pPr lvl="1"/>
                <a:r>
                  <a:rPr lang="ja-JP" altLang="en-US" dirty="0" smtClean="0"/>
                  <a:t>画像の上辺から下辺へ画素をひとつずつつないだもの</a:t>
                </a:r>
                <a:endParaRPr lang="en-US" altLang="ja-JP" dirty="0" smtClean="0"/>
              </a:p>
              <a:p>
                <a:pPr lvl="1"/>
                <a:r>
                  <a:rPr kumimoji="1" lang="ja-JP" altLang="en-US" dirty="0" smtClean="0"/>
                  <a:t>ひとつ下に行く際，一画素分横方向に移動できる</a:t>
                </a:r>
                <a:endParaRPr kumimoji="1" lang="en-US" altLang="ja-JP" dirty="0" smtClean="0"/>
              </a:p>
              <a:p>
                <a:pPr lvl="1"/>
                <a:r>
                  <a:rPr lang="ja-JP" altLang="en-US" dirty="0" smtClean="0"/>
                  <a:t>重要度の</a:t>
                </a:r>
                <a:r>
                  <a:rPr lang="ja-JP" altLang="en-US" dirty="0"/>
                  <a:t>総和</a:t>
                </a:r>
                <a:r>
                  <a:rPr lang="ja-JP" altLang="en-US" dirty="0" smtClean="0"/>
                  <a:t>が</a:t>
                </a:r>
                <a:r>
                  <a:rPr lang="ja-JP" altLang="en-US" dirty="0"/>
                  <a:t>最小</a:t>
                </a:r>
                <a:r>
                  <a:rPr lang="ja-JP" altLang="en-US" dirty="0" smtClean="0"/>
                  <a:t>とな</a:t>
                </a:r>
                <a:r>
                  <a:rPr lang="ja-JP" altLang="en-US" dirty="0"/>
                  <a:t>る</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010" y="1008080"/>
                <a:ext cx="9982819" cy="5296829"/>
              </a:xfrm>
              <a:blipFill rotWithShape="0">
                <a:blip r:embed="rId2"/>
                <a:stretch>
                  <a:fillRect l="-1100" t="-1266"/>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a:srcRect l="19762" t="36099" r="63810" b="46099"/>
          <a:stretch/>
        </p:blipFill>
        <p:spPr>
          <a:xfrm>
            <a:off x="299810" y="4248089"/>
            <a:ext cx="3512458" cy="2061663"/>
          </a:xfrm>
          <a:prstGeom prst="rect">
            <a:avLst/>
          </a:prstGeom>
        </p:spPr>
      </p:pic>
      <p:sp>
        <p:nvSpPr>
          <p:cNvPr id="6" name="正方形/長方形 5"/>
          <p:cNvSpPr/>
          <p:nvPr/>
        </p:nvSpPr>
        <p:spPr>
          <a:xfrm>
            <a:off x="235426" y="3844350"/>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重要度マップ</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959488" y="6275552"/>
            <a:ext cx="1771639"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図は論文より</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 name="グループ化 11"/>
          <p:cNvGrpSpPr/>
          <p:nvPr/>
        </p:nvGrpSpPr>
        <p:grpSpPr>
          <a:xfrm>
            <a:off x="4087587" y="4085317"/>
            <a:ext cx="8076641" cy="2086883"/>
            <a:chOff x="4068962" y="4085317"/>
            <a:chExt cx="7147678" cy="1846853"/>
          </a:xfrm>
        </p:grpSpPr>
        <p:pic>
          <p:nvPicPr>
            <p:cNvPr id="10" name="図 9"/>
            <p:cNvPicPr>
              <a:picLocks noChangeAspect="1"/>
            </p:cNvPicPr>
            <p:nvPr/>
          </p:nvPicPr>
          <p:blipFill rotWithShape="1">
            <a:blip r:embed="rId4"/>
            <a:srcRect l="12042" t="65820" r="16782" b="7302"/>
            <a:stretch/>
          </p:blipFill>
          <p:spPr>
            <a:xfrm>
              <a:off x="4068962" y="4085317"/>
              <a:ext cx="3837214" cy="1843315"/>
            </a:xfrm>
            <a:prstGeom prst="rect">
              <a:avLst/>
            </a:prstGeom>
          </p:spPr>
        </p:pic>
        <p:pic>
          <p:nvPicPr>
            <p:cNvPr id="11" name="図 10"/>
            <p:cNvPicPr>
              <a:picLocks noChangeAspect="1"/>
            </p:cNvPicPr>
            <p:nvPr/>
          </p:nvPicPr>
          <p:blipFill rotWithShape="1">
            <a:blip r:embed="rId4"/>
            <a:srcRect l="12692" t="36555" r="27238" b="36555"/>
            <a:stretch/>
          </p:blipFill>
          <p:spPr>
            <a:xfrm>
              <a:off x="7978139" y="4088130"/>
              <a:ext cx="3238501" cy="1844040"/>
            </a:xfrm>
            <a:prstGeom prst="rect">
              <a:avLst/>
            </a:prstGeom>
          </p:spPr>
        </p:pic>
      </p:grpSp>
    </p:spTree>
    <p:extLst>
      <p:ext uri="{BB962C8B-B14F-4D97-AF65-F5344CB8AC3E}">
        <p14:creationId xmlns:p14="http://schemas.microsoft.com/office/powerpoint/2010/main" val="3795443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実装例 </a:t>
            </a:r>
            <a:r>
              <a:rPr lang="en-US" altLang="ja-JP" dirty="0"/>
              <a:t>– </a:t>
            </a:r>
            <a:r>
              <a:rPr lang="ja-JP" altLang="en-US" dirty="0"/>
              <a:t>プログラミング課題として出題します</a:t>
            </a:r>
            <a:endParaRPr kumimoji="1" lang="ja-JP" altLang="en-US" dirty="0"/>
          </a:p>
        </p:txBody>
      </p:sp>
      <p:pic>
        <p:nvPicPr>
          <p:cNvPr id="4" name="図 3"/>
          <p:cNvPicPr>
            <a:picLocks noChangeAspect="1"/>
          </p:cNvPicPr>
          <p:nvPr/>
        </p:nvPicPr>
        <p:blipFill>
          <a:blip r:embed="rId2"/>
          <a:stretch>
            <a:fillRect/>
          </a:stretch>
        </p:blipFill>
        <p:spPr>
          <a:xfrm>
            <a:off x="375955" y="1400027"/>
            <a:ext cx="4018245" cy="5111444"/>
          </a:xfrm>
          <a:prstGeom prst="rect">
            <a:avLst/>
          </a:prstGeom>
        </p:spPr>
      </p:pic>
      <p:pic>
        <p:nvPicPr>
          <p:cNvPr id="5" name="図 4"/>
          <p:cNvPicPr>
            <a:picLocks noChangeAspect="1"/>
          </p:cNvPicPr>
          <p:nvPr/>
        </p:nvPicPr>
        <p:blipFill>
          <a:blip r:embed="rId3"/>
          <a:stretch>
            <a:fillRect/>
          </a:stretch>
        </p:blipFill>
        <p:spPr>
          <a:xfrm>
            <a:off x="4492223" y="1384300"/>
            <a:ext cx="4032920" cy="5105400"/>
          </a:xfrm>
          <a:prstGeom prst="rect">
            <a:avLst/>
          </a:prstGeom>
        </p:spPr>
      </p:pic>
    </p:spTree>
    <p:extLst>
      <p:ext uri="{BB962C8B-B14F-4D97-AF65-F5344CB8AC3E}">
        <p14:creationId xmlns:p14="http://schemas.microsoft.com/office/powerpoint/2010/main" val="786358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正方形/長方形 10"/>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2"/>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a:t>
            </a:r>
            <a:r>
              <a:rPr lang="en-US" altLang="ja-JP" sz="2400" dirty="0" smtClean="0"/>
              <a:t>2005</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7" name="正方形/長方形 6"/>
          <p:cNvSpPr/>
          <p:nvPr/>
        </p:nvSpPr>
        <p:spPr>
          <a:xfrm>
            <a:off x="3954667" y="1023647"/>
            <a:ext cx="2293641" cy="307777"/>
          </a:xfrm>
          <a:prstGeom prst="rect">
            <a:avLst/>
          </a:prstGeom>
        </p:spPr>
        <p:txBody>
          <a:bodyPr wrap="none">
            <a:spAutoFit/>
          </a:bodyPr>
          <a:lstStyle/>
          <a:p>
            <a:r>
              <a:rPr lang="ja-JP" altLang="en-US" sz="1400" dirty="0" smtClean="0"/>
              <a:t>図は</a:t>
            </a:r>
            <a:r>
              <a:rPr lang="en-US" altLang="ja-JP" sz="1400" dirty="0" smtClean="0"/>
              <a:t>[</a:t>
            </a:r>
            <a:r>
              <a:rPr lang="en-US" altLang="ja-JP" sz="1400" dirty="0" err="1" smtClean="0"/>
              <a:t>Kwatra</a:t>
            </a:r>
            <a:r>
              <a:rPr lang="en-US" altLang="ja-JP" sz="1400" dirty="0" smtClean="0"/>
              <a:t> et al. 2005] </a:t>
            </a:r>
            <a:r>
              <a:rPr lang="ja-JP" altLang="en-US" sz="1400" dirty="0" smtClean="0"/>
              <a:t>より</a:t>
            </a:r>
            <a:endParaRPr lang="ja-JP" altLang="en-US" sz="1400" dirty="0"/>
          </a:p>
        </p:txBody>
      </p:sp>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6647037" y="2351315"/>
                <a:ext cx="4906336" cy="19594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r>
                  <a:rPr lang="ja-JP" altLang="en-US" dirty="0" smtClean="0"/>
                  <a:t>最適化により画像</a:t>
                </a:r>
                <a:r>
                  <a:rPr lang="en-US" altLang="ja-JP" dirty="0" smtClean="0"/>
                  <a:t>X</a:t>
                </a:r>
                <a:r>
                  <a:rPr lang="ja-JP" altLang="en-US" dirty="0" smtClean="0"/>
                  <a:t>を</a:t>
                </a:r>
                <a:r>
                  <a:rPr lang="ja-JP" altLang="en-US" dirty="0"/>
                  <a:t>求</a:t>
                </a:r>
                <a:r>
                  <a:rPr lang="ja-JP" altLang="en-US" dirty="0" smtClean="0"/>
                  <a:t>める</a:t>
                </a:r>
                <a:endParaRPr lang="en-US" altLang="ja-JP" dirty="0" smtClean="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smtClean="0">
                                      <a:latin typeface="Cambria Math" panose="02040503050406030204" pitchFamily="18" charset="0"/>
                                    </a:rPr>
                                    <m:t>||</m:t>
                                  </m:r>
                                </m:e>
                                <m:sup>
                                  <m:r>
                                    <a:rPr lang="en-US" altLang="ja-JP" b="0" i="1" smtClean="0">
                                      <a:latin typeface="Cambria Math" panose="02040503050406030204" pitchFamily="18" charset="0"/>
                                    </a:rPr>
                                    <m:t>2</m:t>
                                  </m:r>
                                </m:sup>
                              </m:sSup>
                            </m:e>
                          </m:nary>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6647037" y="2351315"/>
                <a:ext cx="4906336" cy="1959428"/>
              </a:xfrm>
              <a:prstGeom prst="rect">
                <a:avLst/>
              </a:prstGeom>
              <a:blipFill rotWithShape="0">
                <a:blip r:embed="rId4"/>
                <a:stretch>
                  <a:fillRect l="-2484" t="-1246"/>
                </a:stretch>
              </a:blipFill>
            </p:spPr>
            <p:txBody>
              <a:bodyPr/>
              <a:lstStyle/>
              <a:p>
                <a:r>
                  <a:rPr lang="ja-JP" altLang="en-US">
                    <a:noFill/>
                  </a:rPr>
                  <a:t> </a:t>
                </a:r>
              </a:p>
            </p:txBody>
          </p:sp>
        </mc:Fallback>
      </mc:AlternateContent>
      <p:sp>
        <p:nvSpPr>
          <p:cNvPr id="9" name="正方形/長方形 8"/>
          <p:cNvSpPr/>
          <p:nvPr/>
        </p:nvSpPr>
        <p:spPr>
          <a:xfrm>
            <a:off x="7373692" y="4637705"/>
            <a:ext cx="3171061" cy="523220"/>
          </a:xfrm>
          <a:prstGeom prst="rect">
            <a:avLst/>
          </a:prstGeom>
        </p:spPr>
        <p:txBody>
          <a:bodyPr wrap="none">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逐次処理で解く</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p:spTree>
    <p:extLst>
      <p:ext uri="{BB962C8B-B14F-4D97-AF65-F5344CB8AC3E}">
        <p14:creationId xmlns:p14="http://schemas.microsoft.com/office/powerpoint/2010/main" val="1727623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3"/>
                <a:stretch>
                  <a:fillRect l="-810" t="-1775"/>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6748636" y="1465944"/>
                <a:ext cx="5138564" cy="43978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ja-JP" altLang="en-US" sz="2400" dirty="0" smtClean="0"/>
                  <a:t>入力 </a:t>
                </a:r>
                <a:r>
                  <a:rPr lang="en-US" altLang="ja-JP" sz="2400" dirty="0" smtClean="0"/>
                  <a:t>: </a:t>
                </a:r>
                <a:r>
                  <a:rPr lang="ja-JP" altLang="en-US" sz="2400" dirty="0" smtClean="0"/>
                  <a:t>サンプル画像 </a:t>
                </a:r>
                <a:r>
                  <a:rPr lang="en-US" altLang="ja-JP" sz="2400" dirty="0" smtClean="0"/>
                  <a:t>Z </a:t>
                </a:r>
              </a:p>
              <a:p>
                <a:pPr marL="0" indent="0">
                  <a:lnSpc>
                    <a:spcPct val="110000"/>
                  </a:lnSpc>
                  <a:spcBef>
                    <a:spcPts val="600"/>
                  </a:spcBef>
                  <a:buFont typeface="Arial" panose="020B0604020202020204" pitchFamily="34" charset="0"/>
                  <a:buNone/>
                </a:pPr>
                <a:r>
                  <a:rPr lang="ja-JP" altLang="en-US" sz="2400" dirty="0" smtClean="0"/>
                  <a:t>出力 </a:t>
                </a:r>
                <a:r>
                  <a:rPr lang="en-US" altLang="ja-JP" sz="2400" dirty="0" smtClean="0"/>
                  <a:t>: </a:t>
                </a:r>
                <a:r>
                  <a:rPr lang="ja-JP" altLang="en-US" sz="2400" dirty="0" smtClean="0"/>
                  <a:t>合成画像 </a:t>
                </a:r>
                <a:r>
                  <a:rPr lang="en-US" altLang="ja-JP" sz="2400" dirty="0" smtClean="0"/>
                  <a:t>X</a:t>
                </a:r>
              </a:p>
              <a:p>
                <a:pPr marL="0" indent="0">
                  <a:lnSpc>
                    <a:spcPct val="110000"/>
                  </a:lnSpc>
                  <a:spcBef>
                    <a:spcPts val="600"/>
                  </a:spcBef>
                  <a:buFont typeface="Arial" panose="020B0604020202020204" pitchFamily="34" charset="0"/>
                  <a:buNone/>
                </a:pPr>
                <a:endParaRPr lang="en-US" altLang="ja-JP" sz="1400" dirty="0" smtClean="0"/>
              </a:p>
              <a:p>
                <a:pPr marL="457200" indent="-457200">
                  <a:lnSpc>
                    <a:spcPct val="110000"/>
                  </a:lnSpc>
                  <a:spcBef>
                    <a:spcPts val="600"/>
                  </a:spcBef>
                  <a:buFont typeface="Arial" panose="020B0604020202020204" pitchFamily="34" charset="0"/>
                  <a:buAutoNum type="arabicPeriod"/>
                </a:pPr>
                <a:r>
                  <a:rPr lang="en-US" altLang="ja-JP" sz="2400" dirty="0" smtClean="0"/>
                  <a:t>X</a:t>
                </a:r>
                <a:r>
                  <a:rPr lang="ja-JP" altLang="en-US" sz="2400" dirty="0" smtClean="0"/>
                  <a:t>を乱数で初期化</a:t>
                </a:r>
                <a:endParaRPr lang="en-US" altLang="ja-JP" sz="2400" dirty="0" smtClean="0"/>
              </a:p>
              <a:p>
                <a:pPr marL="457200" indent="-457200">
                  <a:lnSpc>
                    <a:spcPct val="110000"/>
                  </a:lnSpc>
                  <a:spcBef>
                    <a:spcPts val="600"/>
                  </a:spcBef>
                  <a:buFont typeface="Arial" panose="020B0604020202020204" pitchFamily="34" charset="0"/>
                  <a:buAutoNum type="arabicPeriod"/>
                </a:pPr>
                <a:r>
                  <a:rPr lang="ja-JP" altLang="en-US" sz="2400" dirty="0" smtClean="0"/>
                  <a:t>収束まで以下を繰り返す</a:t>
                </a:r>
                <a:endParaRPr lang="en-US" altLang="ja-JP" sz="2400" dirty="0" smtClean="0"/>
              </a:p>
              <a:p>
                <a:pPr marL="457200" lvl="1" indent="0">
                  <a:lnSpc>
                    <a:spcPct val="110000"/>
                  </a:lnSpc>
                  <a:spcBef>
                    <a:spcPts val="600"/>
                  </a:spcBef>
                  <a:buNone/>
                </a:pPr>
                <a:r>
                  <a:rPr lang="en-US" altLang="ja-JP" sz="2000" b="1" dirty="0" smtClean="0"/>
                  <a:t>2-1.</a:t>
                </a:r>
                <a:r>
                  <a:rPr lang="ja-JP" altLang="en-US" sz="2000" b="1" dirty="0"/>
                  <a:t> </a:t>
                </a:r>
                <a:r>
                  <a:rPr lang="ja-JP" altLang="en-US" sz="2000" b="1" dirty="0" smtClean="0"/>
                  <a:t>任意の画素</a:t>
                </a:r>
                <a:r>
                  <a:rPr lang="en-US" altLang="ja-JP" sz="2000" b="1" dirty="0" smtClean="0"/>
                  <a:t> </a:t>
                </a:r>
                <a14:m>
                  <m:oMath xmlns:m="http://schemas.openxmlformats.org/officeDocument/2006/math">
                    <m:r>
                      <a:rPr lang="en-US" altLang="ja-JP" sz="2000" b="1" i="1" smtClean="0">
                        <a:latin typeface="Cambria Math" panose="02040503050406030204" pitchFamily="18" charset="0"/>
                      </a:rPr>
                      <m:t>𝒑</m:t>
                    </m:r>
                    <m:r>
                      <a:rPr lang="en-US" altLang="ja-JP" sz="2000" b="1" i="1" smtClean="0">
                        <a:latin typeface="Cambria Math" panose="02040503050406030204" pitchFamily="18" charset="0"/>
                      </a:rPr>
                      <m:t>∈</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𝑿</m:t>
                        </m:r>
                      </m:e>
                      <m:sup>
                        <m:r>
                          <a:rPr lang="en-US" altLang="ja-JP" sz="2000" b="1" i="1">
                            <a:latin typeface="Cambria Math" panose="02040503050406030204" pitchFamily="18" charset="0"/>
                          </a:rPr>
                          <m:t>∗</m:t>
                        </m:r>
                      </m:sup>
                    </m:sSup>
                  </m:oMath>
                </a14:m>
                <a:r>
                  <a:rPr lang="ja-JP" altLang="en-US" sz="2000" b="1" dirty="0" smtClean="0"/>
                  <a:t>について，</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𝒑</m:t>
                        </m:r>
                      </m:sub>
                    </m:sSub>
                  </m:oMath>
                </a14:m>
                <a:r>
                  <a:rPr lang="ja-JP" altLang="en-US" sz="2000" b="1" dirty="0" smtClean="0"/>
                  <a:t>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1" i="1">
                            <a:latin typeface="Cambria Math" panose="02040503050406030204" pitchFamily="18" charset="0"/>
                          </a:rPr>
                          <m:t>𝒑</m:t>
                        </m:r>
                      </m:sub>
                    </m:sSub>
                  </m:oMath>
                </a14:m>
                <a:r>
                  <a:rPr lang="ja-JP" altLang="en-US" sz="2000" b="1" dirty="0" smtClean="0"/>
                  <a:t>を検索</a:t>
                </a:r>
                <a:endParaRPr lang="en-US" altLang="ja-JP" sz="2000" b="1" dirty="0" smtClean="0"/>
              </a:p>
              <a:p>
                <a:pPr marL="457200" lvl="1" indent="0">
                  <a:lnSpc>
                    <a:spcPct val="110000"/>
                  </a:lnSpc>
                  <a:spcBef>
                    <a:spcPts val="600"/>
                  </a:spcBef>
                  <a:buNone/>
                </a:pPr>
                <a:r>
                  <a:rPr lang="en-US" altLang="ja-JP" sz="2000" b="1" dirty="0" smtClean="0"/>
                  <a:t>2-2. </a:t>
                </a:r>
                <a:r>
                  <a:rPr lang="ja-JP" altLang="en-US" sz="2000" b="1" dirty="0"/>
                  <a:t>発見</a:t>
                </a:r>
                <a:r>
                  <a:rPr lang="ja-JP" altLang="en-US" sz="2000" b="1" dirty="0" smtClean="0"/>
                  <a:t>したパッチ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b="1" i="1">
                            <a:latin typeface="Cambria Math" panose="02040503050406030204" pitchFamily="18" charset="0"/>
                          </a:rPr>
                          <m:t>𝒑</m:t>
                        </m:r>
                      </m:sub>
                    </m:sSub>
                    <m:r>
                      <a:rPr lang="ja-JP" altLang="en-US" sz="2000" b="1" i="1">
                        <a:latin typeface="Cambria Math" panose="02040503050406030204" pitchFamily="18" charset="0"/>
                      </a:rPr>
                      <m:t>を</m:t>
                    </m:r>
                  </m:oMath>
                </a14:m>
                <a:r>
                  <a:rPr lang="en-US" altLang="ja-JP" sz="2000" b="1" dirty="0" smtClean="0"/>
                  <a:t>X</a:t>
                </a:r>
                <a:r>
                  <a:rPr lang="ja-JP" altLang="en-US" sz="2000" b="1" dirty="0" smtClean="0"/>
                  <a:t>にコピー</a:t>
                </a:r>
                <a:endParaRPr lang="en-US" altLang="ja-JP" sz="2000" b="1" dirty="0" smtClean="0"/>
              </a:p>
              <a:p>
                <a:pPr marL="457200" lvl="1" indent="0">
                  <a:lnSpc>
                    <a:spcPct val="110000"/>
                  </a:lnSpc>
                  <a:spcBef>
                    <a:spcPts val="600"/>
                  </a:spcBef>
                  <a:buNone/>
                </a:pPr>
                <a:r>
                  <a:rPr lang="en-US" altLang="ja-JP" sz="2000" dirty="0" smtClean="0"/>
                  <a:t>※</a:t>
                </a:r>
                <a:r>
                  <a:rPr lang="ja-JP" altLang="en-US" sz="2000" dirty="0" smtClean="0"/>
                  <a:t>２つ以上の領域</a:t>
                </a:r>
                <a14:m>
                  <m:oMath xmlns:m="http://schemas.openxmlformats.org/officeDocument/2006/math">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a:latin typeface="Cambria Math" panose="02040503050406030204" pitchFamily="18" charset="0"/>
                          </a:rPr>
                          <m:t>𝑝</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smtClean="0">
                            <a:latin typeface="Cambria Math" panose="02040503050406030204" pitchFamily="18" charset="0"/>
                          </a:rPr>
                          <m:t>𝑞</m:t>
                        </m:r>
                      </m:sub>
                    </m:sSub>
                  </m:oMath>
                </a14:m>
                <a:r>
                  <a:rPr lang="ja-JP" altLang="en-US" sz="2000" dirty="0" smtClean="0"/>
                  <a:t>重なっている画素は平均を撮る</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6748636" y="1465944"/>
                <a:ext cx="5138564" cy="4397828"/>
              </a:xfrm>
              <a:prstGeom prst="rect">
                <a:avLst/>
              </a:prstGeom>
              <a:blipFill rotWithShape="0">
                <a:blip r:embed="rId5"/>
                <a:stretch>
                  <a:fillRect l="-2728" t="-277"/>
                </a:stretch>
              </a:blipFill>
            </p:spPr>
            <p:txBody>
              <a:bodyPr/>
              <a:lstStyle/>
              <a:p>
                <a:r>
                  <a:rPr lang="ja-JP" altLang="en-US">
                    <a:noFill/>
                  </a:rPr>
                  <a:t> </a:t>
                </a:r>
              </a:p>
            </p:txBody>
          </p:sp>
        </mc:Fallback>
      </mc:AlternateContent>
      <p:sp>
        <p:nvSpPr>
          <p:cNvPr id="12" name="正方形/長方形 11"/>
          <p:cNvSpPr/>
          <p:nvPr/>
        </p:nvSpPr>
        <p:spPr>
          <a:xfrm>
            <a:off x="7053106" y="6089134"/>
            <a:ext cx="5032147"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論文では，平均でなく、重み付き平均をとる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手法なども議論されている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a:t>
            </a:r>
            <a:r>
              <a:rPr lang="en-US" altLang="ja-JP" sz="2400" dirty="0" smtClean="0"/>
              <a:t>2005</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954667" y="1023647"/>
            <a:ext cx="2293641" cy="307777"/>
          </a:xfrm>
          <a:prstGeom prst="rect">
            <a:avLst/>
          </a:prstGeom>
        </p:spPr>
        <p:txBody>
          <a:bodyPr wrap="none">
            <a:spAutoFit/>
          </a:bodyPr>
          <a:lstStyle/>
          <a:p>
            <a:r>
              <a:rPr lang="ja-JP" altLang="en-US" sz="1400" dirty="0" smtClean="0"/>
              <a:t>図は</a:t>
            </a:r>
            <a:r>
              <a:rPr lang="en-US" altLang="ja-JP" sz="1400" dirty="0" smtClean="0"/>
              <a:t>[</a:t>
            </a:r>
            <a:r>
              <a:rPr lang="en-US" altLang="ja-JP" sz="1400" dirty="0" err="1" smtClean="0"/>
              <a:t>Kwatra</a:t>
            </a:r>
            <a:r>
              <a:rPr lang="en-US" altLang="ja-JP" sz="1400" dirty="0" smtClean="0"/>
              <a:t> et al. 2005] </a:t>
            </a:r>
            <a:r>
              <a:rPr lang="ja-JP" altLang="en-US" sz="1400" dirty="0" smtClean="0"/>
              <a:t>より</a:t>
            </a:r>
            <a:endParaRPr lang="ja-JP" altLang="en-US" sz="1400" dirty="0"/>
          </a:p>
        </p:txBody>
      </p:sp>
      <p:sp>
        <p:nvSpPr>
          <p:cNvPr id="15" name="正方形/長方形 14"/>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159379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コンテンツ プレースホルダー 7"/>
          <p:cNvSpPr>
            <a:spLocks noGrp="1"/>
          </p:cNvSpPr>
          <p:nvPr>
            <p:ph idx="1"/>
          </p:nvPr>
        </p:nvSpPr>
        <p:spPr>
          <a:xfrm>
            <a:off x="711200" y="448720"/>
            <a:ext cx="11087675" cy="522902"/>
          </a:xfrm>
        </p:spPr>
        <p:txBody>
          <a:bodyPr/>
          <a:lstStyle/>
          <a:p>
            <a:pPr marL="0" indent="0">
              <a:buNone/>
            </a:pPr>
            <a:r>
              <a:rPr kumimoji="1" lang="ja-JP" altLang="en-US" dirty="0" smtClean="0"/>
              <a:t>多重解像度</a:t>
            </a:r>
            <a:r>
              <a:rPr lang="ja-JP" altLang="en-US" dirty="0" smtClean="0"/>
              <a:t>を</a:t>
            </a:r>
            <a:r>
              <a:rPr lang="ja-JP" altLang="en-US" dirty="0"/>
              <a:t>考慮</a:t>
            </a:r>
            <a:r>
              <a:rPr lang="ja-JP" altLang="en-US" dirty="0" smtClean="0"/>
              <a:t>した</a:t>
            </a:r>
            <a:r>
              <a:rPr lang="ja-JP" altLang="en-US" dirty="0"/>
              <a:t>合成</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68" y="2221811"/>
            <a:ext cx="457264" cy="45726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76" y="2221811"/>
            <a:ext cx="457264" cy="457264"/>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187" y="2221811"/>
            <a:ext cx="457264" cy="457264"/>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714" y="3403031"/>
            <a:ext cx="914528" cy="914528"/>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135" y="3403031"/>
            <a:ext cx="914528" cy="914528"/>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2555" y="3403031"/>
            <a:ext cx="914528" cy="914528"/>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1221" y="5203053"/>
            <a:ext cx="1449160" cy="144916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0" y="5203053"/>
            <a:ext cx="1449160" cy="1449160"/>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5239" y="5203053"/>
            <a:ext cx="1449160" cy="1449160"/>
          </a:xfrm>
          <a:prstGeom prst="rect">
            <a:avLst/>
          </a:prstGeom>
        </p:spPr>
      </p:pic>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872" y="5607673"/>
            <a:ext cx="578299" cy="578299"/>
          </a:xfrm>
          <a:prstGeom prst="rect">
            <a:avLst/>
          </a:prstGeom>
        </p:spPr>
      </p:pic>
      <p:pic>
        <p:nvPicPr>
          <p:cNvPr id="34" name="図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4446" y="3763089"/>
            <a:ext cx="289150" cy="289150"/>
          </a:xfrm>
          <a:prstGeom prst="rect">
            <a:avLst/>
          </a:prstGeom>
        </p:spPr>
      </p:pic>
      <p:pic>
        <p:nvPicPr>
          <p:cNvPr id="35" name="図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33170" y="2336485"/>
            <a:ext cx="151702" cy="151702"/>
          </a:xfrm>
          <a:prstGeom prst="rect">
            <a:avLst/>
          </a:prstGeom>
        </p:spPr>
      </p:pic>
      <p:sp>
        <p:nvSpPr>
          <p:cNvPr id="37" name="コンテンツ プレースホルダー 7"/>
          <p:cNvSpPr txBox="1">
            <a:spLocks/>
          </p:cNvSpPr>
          <p:nvPr/>
        </p:nvSpPr>
        <p:spPr>
          <a:xfrm>
            <a:off x="3693822" y="1915549"/>
            <a:ext cx="1599941" cy="3517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乱数初期化</a:t>
            </a:r>
            <a:endParaRPr lang="ja-JP" altLang="en-US" sz="2000" dirty="0"/>
          </a:p>
        </p:txBody>
      </p:sp>
      <p:sp>
        <p:nvSpPr>
          <p:cNvPr id="38" name="コンテンツ プレースホルダー 7"/>
          <p:cNvSpPr txBox="1">
            <a:spLocks/>
          </p:cNvSpPr>
          <p:nvPr/>
        </p:nvSpPr>
        <p:spPr>
          <a:xfrm>
            <a:off x="833202" y="1980090"/>
            <a:ext cx="1347555" cy="52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サンプル</a:t>
            </a:r>
            <a:endParaRPr lang="ja-JP" altLang="en-US" sz="2000" dirty="0"/>
          </a:p>
        </p:txBody>
      </p:sp>
      <p:sp>
        <p:nvSpPr>
          <p:cNvPr id="39" name="右矢印 38"/>
          <p:cNvSpPr/>
          <p:nvPr/>
        </p:nvSpPr>
        <p:spPr>
          <a:xfrm>
            <a:off x="5292805"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コンテンツ プレースホルダー 7"/>
          <p:cNvSpPr txBox="1">
            <a:spLocks/>
          </p:cNvSpPr>
          <p:nvPr/>
        </p:nvSpPr>
        <p:spPr>
          <a:xfrm>
            <a:off x="7092071" y="1937002"/>
            <a:ext cx="1242328"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逐次</a:t>
            </a:r>
            <a:r>
              <a:rPr lang="ja-JP" altLang="en-US" sz="2000" dirty="0"/>
              <a:t>計算</a:t>
            </a:r>
          </a:p>
        </p:txBody>
      </p:sp>
      <p:sp>
        <p:nvSpPr>
          <p:cNvPr id="43" name="右矢印 42"/>
          <p:cNvSpPr/>
          <p:nvPr/>
        </p:nvSpPr>
        <p:spPr>
          <a:xfrm>
            <a:off x="7374813"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160" y="2199790"/>
            <a:ext cx="457264" cy="457264"/>
          </a:xfrm>
          <a:prstGeom prst="rect">
            <a:avLst/>
          </a:prstGeom>
        </p:spPr>
      </p:pic>
      <p:sp>
        <p:nvSpPr>
          <p:cNvPr id="45" name="右矢印 44"/>
          <p:cNvSpPr/>
          <p:nvPr/>
        </p:nvSpPr>
        <p:spPr>
          <a:xfrm>
            <a:off x="9456821"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764" y="3411501"/>
            <a:ext cx="906057" cy="906057"/>
          </a:xfrm>
          <a:prstGeom prst="rect">
            <a:avLst/>
          </a:prstGeom>
        </p:spPr>
      </p:pic>
      <p:pic>
        <p:nvPicPr>
          <p:cNvPr id="47" name="図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212" y="5203053"/>
            <a:ext cx="1449160" cy="1449160"/>
          </a:xfrm>
          <a:prstGeom prst="rect">
            <a:avLst/>
          </a:prstGeom>
        </p:spPr>
      </p:pic>
      <p:sp>
        <p:nvSpPr>
          <p:cNvPr id="48" name="右矢印 47"/>
          <p:cNvSpPr/>
          <p:nvPr/>
        </p:nvSpPr>
        <p:spPr>
          <a:xfrm>
            <a:off x="5292805"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a:off x="737481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945400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5292805"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737481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945400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stCxn id="16" idx="2"/>
            <a:endCxn id="46" idx="0"/>
          </p:cNvCxnSpPr>
          <p:nvPr/>
        </p:nvCxnSpPr>
        <p:spPr>
          <a:xfrm rot="5400000">
            <a:off x="7250593" y="-77725"/>
            <a:ext cx="732426" cy="6246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コンテンツ プレースホルダー 7"/>
          <p:cNvSpPr txBox="1">
            <a:spLocks/>
          </p:cNvSpPr>
          <p:nvPr/>
        </p:nvSpPr>
        <p:spPr>
          <a:xfrm>
            <a:off x="6956806" y="2771800"/>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cxnSp>
        <p:nvCxnSpPr>
          <p:cNvPr id="59" name="カギ線コネクタ 58"/>
          <p:cNvCxnSpPr>
            <a:stCxn id="20" idx="2"/>
            <a:endCxn id="47" idx="0"/>
          </p:cNvCxnSpPr>
          <p:nvPr/>
        </p:nvCxnSpPr>
        <p:spPr>
          <a:xfrm rot="5400000">
            <a:off x="7174059" y="1637293"/>
            <a:ext cx="885494" cy="62460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コンテンツ プレースホルダー 7"/>
          <p:cNvSpPr txBox="1">
            <a:spLocks/>
          </p:cNvSpPr>
          <p:nvPr/>
        </p:nvSpPr>
        <p:spPr>
          <a:xfrm>
            <a:off x="6956806" y="4522222"/>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sp>
        <p:nvSpPr>
          <p:cNvPr id="36" name="正方形/長方形 35"/>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354960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5771548"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5771548"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5"/>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5" name="正方形/長方形 14"/>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6"/>
                <a:stretch>
                  <a:fillRect l="-1384" t="-1765" b="-10588"/>
                </a:stretch>
              </a:blipFill>
            </p:spPr>
            <p:txBody>
              <a:bodyPr/>
              <a:lstStyle/>
              <a:p>
                <a:r>
                  <a:rPr lang="ja-JP" altLang="en-US">
                    <a:noFill/>
                  </a:rPr>
                  <a:t> </a:t>
                </a:r>
              </a:p>
            </p:txBody>
          </p:sp>
        </mc:Fallback>
      </mc:AlternateContent>
      <p:sp>
        <p:nvSpPr>
          <p:cNvPr id="16" name="正方形/長方形 15"/>
          <p:cNvSpPr/>
          <p:nvPr/>
        </p:nvSpPr>
        <p:spPr>
          <a:xfrm>
            <a:off x="933856" y="2898843"/>
            <a:ext cx="1488332" cy="14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smtClean="0"/>
              <a:t>Z</a:t>
            </a:r>
            <a:endParaRPr kumimoji="1" lang="ja-JP" altLang="en-US" dirty="0"/>
          </a:p>
        </p:txBody>
      </p:sp>
      <p:sp>
        <p:nvSpPr>
          <p:cNvPr id="17" name="正方形/長方形 16"/>
          <p:cNvSpPr/>
          <p:nvPr/>
        </p:nvSpPr>
        <p:spPr>
          <a:xfrm>
            <a:off x="3180944" y="3044757"/>
            <a:ext cx="1147865" cy="114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600" dirty="0"/>
              <a:t>X</a:t>
            </a:r>
            <a:endParaRPr kumimoji="1" lang="ja-JP" altLang="en-US" dirty="0"/>
          </a:p>
        </p:txBody>
      </p:sp>
      <p:sp>
        <p:nvSpPr>
          <p:cNvPr id="18" name="右矢印 17"/>
          <p:cNvSpPr/>
          <p:nvPr/>
        </p:nvSpPr>
        <p:spPr>
          <a:xfrm>
            <a:off x="2548647" y="3132305"/>
            <a:ext cx="544749" cy="89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24816" y="5000016"/>
            <a:ext cx="4924231" cy="70788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Z</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を合成する問題を考える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上記論文は，画像縮小への応用を紹介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4074275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829897"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829897"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2188723"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smtClean="0">
                              <a:latin typeface="Cambria Math" panose="02040503050406030204" pitchFamily="18" charset="0"/>
                            </a:rPr>
                          </m:ctrlPr>
                        </m:naryPr>
                        <m:sub>
                          <m:r>
                            <a:rPr lang="en-US" altLang="ja-JP" b="0" i="1" smtClean="0">
                              <a:latin typeface="Cambria Math" panose="02040503050406030204" pitchFamily="18" charset="0"/>
                            </a:rPr>
                            <m:t>𝑞</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𝑍</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b="0" i="1" smtClean="0">
                                      <a:latin typeface="Cambria Math" panose="02040503050406030204" pitchFamily="18" charset="0"/>
                                    </a:rPr>
                                    <m:t>𝑞</m:t>
                                  </m:r>
                                </m:sub>
                              </m:sSub>
                              <m:r>
                                <a:rPr lang="en-US" altLang="ja-JP" b="1" i="1"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b="1" i="1" smtClean="0">
                                      <a:latin typeface="Cambria Math" panose="02040503050406030204" pitchFamily="18" charset="0"/>
                                    </a:rPr>
                                    <m:t>𝒒</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2188723"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p:pic>
        <p:nvPicPr>
          <p:cNvPr id="5" name="図 4"/>
          <p:cNvPicPr>
            <a:picLocks noChangeAspect="1"/>
          </p:cNvPicPr>
          <p:nvPr/>
        </p:nvPicPr>
        <p:blipFill>
          <a:blip r:embed="rId5"/>
          <a:stretch>
            <a:fillRect/>
          </a:stretch>
        </p:blipFill>
        <p:spPr>
          <a:xfrm>
            <a:off x="2641869" y="2809837"/>
            <a:ext cx="3885389" cy="2277878"/>
          </a:xfrm>
          <a:prstGeom prst="rect">
            <a:avLst/>
          </a:prstGeom>
        </p:spPr>
      </p:pic>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6014740" y="1719018"/>
                <a:ext cx="1961942" cy="109227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altLang="ja-JP" sz="4000" i="1" smtClean="0">
                          <a:latin typeface="Cambria Math" panose="02040503050406030204" pitchFamily="18" charset="0"/>
                        </a:rPr>
                        <m:t>+</m:t>
                      </m:r>
                    </m:oMath>
                  </m:oMathPara>
                </a14:m>
                <a:endParaRPr lang="ja-JP" altLang="en-US" sz="4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6014740" y="1719018"/>
                <a:ext cx="1961942" cy="1092276"/>
              </a:xfrm>
              <a:prstGeom prst="rect">
                <a:avLst/>
              </a:prstGeom>
              <a:blipFill rotWithShape="0">
                <a:blip r:embed="rId7"/>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8"/>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702341" y="5214026"/>
                <a:ext cx="5272391" cy="1066959"/>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Input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0" i="1" smtClean="0">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𝒒</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画像内から探し，そこへ</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i="1">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満遍なく入力画像が使われる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702341" y="5214026"/>
                <a:ext cx="5272391" cy="1066959"/>
              </a:xfrm>
              <a:prstGeom prst="rect">
                <a:avLst/>
              </a:prstGeom>
              <a:blipFill rotWithShape="0">
                <a:blip r:embed="rId9"/>
                <a:stretch>
                  <a:fillRect l="-1156" t="-571" r="-1272" b="-9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10"/>
                <a:stretch>
                  <a:fillRect l="-1384" t="-1765" b="-10588"/>
                </a:stretch>
              </a:blipFill>
            </p:spPr>
            <p:txBody>
              <a:bodyPr/>
              <a:lstStyle/>
              <a:p>
                <a:r>
                  <a:rPr lang="ja-JP" altLang="en-US">
                    <a:noFill/>
                  </a:rPr>
                  <a:t> </a:t>
                </a:r>
              </a:p>
            </p:txBody>
          </p:sp>
        </mc:Fallback>
      </mc:AlternateContent>
      <p:sp>
        <p:nvSpPr>
          <p:cNvPr id="3" name="正方形/長方形 2"/>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1752682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49887" y="1379299"/>
            <a:ext cx="11679389" cy="2568587"/>
          </a:xfrm>
          <a:prstGeom prst="rect">
            <a:avLst/>
          </a:prstGeom>
        </p:spPr>
      </p:pic>
      <p:sp>
        <p:nvSpPr>
          <p:cNvPr id="2" name="タイトル 1"/>
          <p:cNvSpPr>
            <a:spLocks noGrp="1"/>
          </p:cNvSpPr>
          <p:nvPr>
            <p:ph type="title"/>
          </p:nvPr>
        </p:nvSpPr>
        <p:spPr>
          <a:xfrm>
            <a:off x="179390" y="247058"/>
            <a:ext cx="11708780" cy="733270"/>
          </a:xfrm>
        </p:spPr>
        <p:txBody>
          <a:bodyPr>
            <a:normAutofit/>
          </a:bodyPr>
          <a:lstStyle/>
          <a:p>
            <a:pPr algn="ctr"/>
            <a:r>
              <a:rPr kumimoji="1" lang="ja-JP" altLang="en-US" sz="3600" dirty="0" smtClean="0"/>
              <a:t>結果 </a:t>
            </a:r>
            <a:r>
              <a:rPr lang="en-US" altLang="ja-JP" sz="3600" dirty="0" smtClean="0"/>
              <a:t>[</a:t>
            </a:r>
            <a:r>
              <a:rPr lang="en-US" altLang="ja-JP" sz="3600" dirty="0" err="1"/>
              <a:t>Simakov</a:t>
            </a:r>
            <a:r>
              <a:rPr lang="en-US" altLang="ja-JP" sz="3600" dirty="0"/>
              <a:t> et al. CVPR </a:t>
            </a:r>
            <a:r>
              <a:rPr lang="en-US" altLang="ja-JP" sz="3600" dirty="0" smtClean="0"/>
              <a:t>2008]</a:t>
            </a:r>
            <a:r>
              <a:rPr lang="ja-JP" altLang="en-US" sz="3600" dirty="0" smtClean="0"/>
              <a:t>よ</a:t>
            </a:r>
            <a:r>
              <a:rPr lang="ja-JP" altLang="en-US" sz="3600" dirty="0"/>
              <a:t>り</a:t>
            </a:r>
            <a:endParaRPr kumimoji="1" lang="ja-JP" altLang="en-US" sz="3600" dirty="0"/>
          </a:p>
        </p:txBody>
      </p:sp>
      <p:sp>
        <p:nvSpPr>
          <p:cNvPr id="3" name="コンテンツ プレースホルダー 2"/>
          <p:cNvSpPr>
            <a:spLocks noGrp="1"/>
          </p:cNvSpPr>
          <p:nvPr>
            <p:ph idx="1"/>
          </p:nvPr>
        </p:nvSpPr>
        <p:spPr>
          <a:xfrm>
            <a:off x="13083623" y="971139"/>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13398231" y="1631313"/>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559859" y="3357082"/>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528766" y="4548911"/>
            <a:ext cx="11663234" cy="2309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元画像 </a:t>
            </a:r>
            <a:r>
              <a:rPr lang="en-US" altLang="ja-JP" dirty="0" smtClean="0"/>
              <a:t>T</a:t>
            </a:r>
            <a:r>
              <a:rPr lang="en-US" altLang="ja-JP" baseline="-25000" dirty="0" smtClean="0"/>
              <a:t>0 </a:t>
            </a:r>
            <a:r>
              <a:rPr lang="ja-JP" altLang="en-US" dirty="0" smtClean="0"/>
              <a:t>から以下を繰り返す</a:t>
            </a:r>
            <a:endParaRPr lang="en-US" altLang="ja-JP" dirty="0" smtClean="0"/>
          </a:p>
          <a:p>
            <a:pPr marL="457200" indent="-457200">
              <a:buFont typeface="Arial" panose="020B0604020202020204" pitchFamily="34" charset="0"/>
              <a:buAutoNum type="arabicPeriod"/>
            </a:pPr>
            <a:r>
              <a:rPr lang="ja-JP" altLang="en-US" dirty="0" smtClean="0"/>
              <a:t>サイズを</a:t>
            </a:r>
            <a:r>
              <a:rPr lang="en-US" altLang="ja-JP" dirty="0" smtClean="0"/>
              <a:t>0.95</a:t>
            </a:r>
            <a:r>
              <a:rPr lang="ja-JP" altLang="en-US" dirty="0" smtClean="0"/>
              <a:t>倍し，これを初期解に</a:t>
            </a:r>
            <a:endParaRPr lang="en-US" altLang="ja-JP" dirty="0"/>
          </a:p>
          <a:p>
            <a:pPr marL="457200" indent="-457200">
              <a:buFont typeface="Arial" panose="020B0604020202020204" pitchFamily="34" charset="0"/>
              <a:buAutoNum type="arabicPeriod"/>
            </a:pPr>
            <a:r>
              <a:rPr lang="ja-JP" altLang="en-US" dirty="0" smtClean="0"/>
              <a:t>先の目的関数を最適化（近傍探索とパッチコピーを繰り返す）</a:t>
            </a:r>
            <a:endParaRPr lang="ja-JP" altLang="en-US" dirty="0"/>
          </a:p>
        </p:txBody>
      </p:sp>
      <p:sp>
        <p:nvSpPr>
          <p:cNvPr id="11" name="正方形/長方形 10"/>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2891383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32228"/>
            <a:ext cx="11708780" cy="733270"/>
          </a:xfrm>
        </p:spPr>
        <p:txBody>
          <a:bodyPr>
            <a:normAutofit/>
          </a:bodyPr>
          <a:lstStyle/>
          <a:p>
            <a:r>
              <a:rPr kumimoji="1" lang="ja-JP" altLang="en-US" sz="3200" dirty="0" smtClean="0"/>
              <a:t>結果 </a:t>
            </a:r>
            <a:r>
              <a:rPr lang="en-US" altLang="ja-JP" sz="2800" dirty="0" smtClean="0"/>
              <a:t>[</a:t>
            </a:r>
            <a:r>
              <a:rPr lang="en-US" altLang="ja-JP" sz="2800" dirty="0"/>
              <a:t>Wei</a:t>
            </a:r>
            <a:r>
              <a:rPr lang="ja-JP" altLang="en-US" sz="2800" dirty="0"/>
              <a:t> </a:t>
            </a:r>
            <a:r>
              <a:rPr lang="en-US" altLang="ja-JP" sz="2800" dirty="0"/>
              <a:t>et al</a:t>
            </a:r>
            <a:r>
              <a:rPr lang="en-US" altLang="ja-JP" sz="2800" dirty="0" smtClean="0"/>
              <a:t>. </a:t>
            </a:r>
            <a:r>
              <a:rPr lang="en-US" altLang="ja-JP" sz="2800" dirty="0"/>
              <a:t>SIGGRAPH 08</a:t>
            </a:r>
            <a:r>
              <a:rPr lang="en-US" altLang="ja-JP" sz="2800" dirty="0" smtClean="0"/>
              <a:t>.]</a:t>
            </a:r>
            <a:r>
              <a:rPr lang="ja-JP" altLang="en-US" sz="2800" dirty="0" smtClean="0"/>
              <a:t>より</a:t>
            </a:r>
            <a:endParaRPr kumimoji="1" lang="ja-JP" altLang="en-US" sz="2800" dirty="0"/>
          </a:p>
        </p:txBody>
      </p:sp>
      <p:sp>
        <p:nvSpPr>
          <p:cNvPr id="3" name="コンテンツ プレースホルダー 2"/>
          <p:cNvSpPr>
            <a:spLocks noGrp="1"/>
          </p:cNvSpPr>
          <p:nvPr>
            <p:ph idx="1"/>
          </p:nvPr>
        </p:nvSpPr>
        <p:spPr>
          <a:xfrm>
            <a:off x="8015513" y="419596"/>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8257549" y="1137827"/>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4"/>
          <a:stretch>
            <a:fillRect/>
          </a:stretch>
        </p:blipFill>
        <p:spPr>
          <a:xfrm>
            <a:off x="418646" y="1704521"/>
            <a:ext cx="7289299" cy="3448050"/>
          </a:xfrm>
          <a:prstGeom prst="rect">
            <a:avLst/>
          </a:prstGeom>
        </p:spPr>
      </p:pic>
      <p:sp>
        <p:nvSpPr>
          <p:cNvPr id="11" name="コンテンツ プレースホルダー 2"/>
          <p:cNvSpPr txBox="1">
            <a:spLocks/>
          </p:cNvSpPr>
          <p:nvPr/>
        </p:nvSpPr>
        <p:spPr>
          <a:xfrm>
            <a:off x="613227" y="5397996"/>
            <a:ext cx="7021287" cy="7574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smtClean="0"/>
              <a:t>入力画像・合成画像・縮小合成画像</a:t>
            </a:r>
            <a:endParaRPr lang="en-US" altLang="ja-JP" sz="2000" dirty="0" smtClean="0"/>
          </a:p>
          <a:p>
            <a:pPr marL="0" indent="0">
              <a:buFont typeface="Arial" panose="020B0604020202020204" pitchFamily="34" charset="0"/>
              <a:buNone/>
            </a:pPr>
            <a:r>
              <a:rPr lang="ja-JP" altLang="en-US" sz="2000" dirty="0" smtClean="0"/>
              <a:t>合成画像は元画像よりも一様になる</a:t>
            </a:r>
            <a:endParaRPr lang="en-US" altLang="ja-JP" sz="2000" dirty="0" smtClean="0"/>
          </a:p>
          <a:p>
            <a:pPr marL="0" indent="0">
              <a:buFont typeface="Arial" panose="020B0604020202020204" pitchFamily="34" charset="0"/>
              <a:buNone/>
            </a:pPr>
            <a:endParaRPr lang="ja-JP" altLang="en-US" sz="2000" dirty="0"/>
          </a:p>
        </p:txBody>
      </p:sp>
      <p:sp>
        <p:nvSpPr>
          <p:cNvPr id="8" name="正方形/長方形 7"/>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62238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83219" y="1478604"/>
            <a:ext cx="5217190" cy="4348263"/>
          </a:xfrm>
        </p:spPr>
        <p:txBody>
          <a:bodyPr>
            <a:normAutofit/>
          </a:bodyPr>
          <a:lstStyle/>
          <a:p>
            <a:pPr marL="0" indent="0">
              <a:buNone/>
            </a:pPr>
            <a:r>
              <a:rPr lang="ja-JP" altLang="en-US" sz="2400" dirty="0" smtClean="0"/>
              <a:t>ここまでに</a:t>
            </a:r>
            <a:r>
              <a:rPr lang="ja-JP" altLang="en-US" sz="2400" dirty="0"/>
              <a:t>紹介</a:t>
            </a:r>
            <a:r>
              <a:rPr lang="ja-JP" altLang="en-US" sz="2400" dirty="0" smtClean="0"/>
              <a:t>した</a:t>
            </a:r>
            <a:r>
              <a:rPr kumimoji="1" lang="en-US" altLang="ja-JP" sz="2400" dirty="0" smtClean="0"/>
              <a:t>Texture</a:t>
            </a:r>
            <a:r>
              <a:rPr kumimoji="1" lang="ja-JP" altLang="en-US" sz="2400" dirty="0" smtClean="0"/>
              <a:t>合成</a:t>
            </a:r>
            <a:r>
              <a:rPr lang="ja-JP" altLang="en-US" sz="2400" dirty="0" smtClean="0"/>
              <a:t>は，以下</a:t>
            </a:r>
            <a:r>
              <a:rPr lang="en-US" altLang="ja-JP" sz="2400" dirty="0" smtClean="0"/>
              <a:t>2</a:t>
            </a:r>
            <a:r>
              <a:rPr lang="ja-JP" altLang="en-US" sz="2400" dirty="0" smtClean="0"/>
              <a:t>ステップよりなる</a:t>
            </a:r>
            <a:endParaRPr lang="en-US" altLang="ja-JP" sz="2400" dirty="0" smtClean="0"/>
          </a:p>
          <a:p>
            <a:pPr marL="0" indent="0">
              <a:buNone/>
            </a:pPr>
            <a:r>
              <a:rPr lang="en-US" altLang="ja-JP" sz="2400" dirty="0" smtClean="0"/>
              <a:t>1. </a:t>
            </a:r>
            <a:r>
              <a:rPr lang="ja-JP" altLang="en-US" sz="2400" dirty="0" smtClean="0"/>
              <a:t>最類似</a:t>
            </a:r>
            <a:r>
              <a:rPr lang="en-US" altLang="ja-JP" sz="2400" dirty="0" smtClean="0"/>
              <a:t>Patch</a:t>
            </a:r>
            <a:r>
              <a:rPr lang="ja-JP" altLang="en-US" sz="2400" dirty="0" smtClean="0"/>
              <a:t>検索</a:t>
            </a:r>
            <a:endParaRPr lang="en-US" altLang="ja-JP" sz="2400" dirty="0" smtClean="0"/>
          </a:p>
          <a:p>
            <a:pPr marL="0" indent="0">
              <a:buNone/>
            </a:pPr>
            <a:r>
              <a:rPr kumimoji="1" lang="en-US" altLang="ja-JP" sz="2400" dirty="0" smtClean="0"/>
              <a:t>2. Patch</a:t>
            </a:r>
            <a:r>
              <a:rPr kumimoji="1" lang="ja-JP" altLang="en-US" sz="2400" dirty="0" smtClean="0"/>
              <a:t>の混合</a:t>
            </a:r>
            <a:endParaRPr kumimoji="1" lang="en-US" altLang="ja-JP" sz="2400" dirty="0" smtClean="0"/>
          </a:p>
          <a:p>
            <a:pPr marL="0" indent="0">
              <a:buNone/>
            </a:pPr>
            <a:r>
              <a:rPr lang="ja-JP" altLang="en-US" sz="2400" dirty="0"/>
              <a:t>特</a:t>
            </a:r>
            <a:r>
              <a:rPr lang="ja-JP" altLang="en-US" sz="2400" dirty="0" smtClean="0"/>
              <a:t>に</a:t>
            </a:r>
            <a:r>
              <a:rPr lang="en-US" altLang="ja-JP" sz="2400" dirty="0" smtClean="0"/>
              <a:t>1</a:t>
            </a:r>
            <a:r>
              <a:rPr lang="ja-JP" altLang="en-US" sz="2400" dirty="0" smtClean="0"/>
              <a:t>が計算のボトルネックに</a:t>
            </a:r>
            <a:endParaRPr lang="en-US" altLang="ja-JP" sz="2400" dirty="0" smtClean="0"/>
          </a:p>
          <a:p>
            <a:pPr marL="0" indent="0">
              <a:buNone/>
            </a:pPr>
            <a:endParaRPr kumimoji="1" lang="en-US" altLang="ja-JP" sz="2400" dirty="0"/>
          </a:p>
          <a:p>
            <a:pPr marL="0" indent="0">
              <a:buNone/>
            </a:pPr>
            <a:r>
              <a:rPr lang="en-US" altLang="ja-JP" sz="2400" b="1" dirty="0" smtClean="0">
                <a:solidFill>
                  <a:srgbClr val="FF0000"/>
                </a:solidFill>
                <a:sym typeface="Wingdings" panose="05000000000000000000" pitchFamily="2" charset="2"/>
              </a:rPr>
              <a:t> </a:t>
            </a:r>
            <a:r>
              <a:rPr lang="en-US" altLang="ja-JP" sz="2400" b="1" dirty="0" err="1" smtClean="0">
                <a:solidFill>
                  <a:srgbClr val="FF0000"/>
                </a:solidFill>
                <a:sym typeface="Wingdings" panose="05000000000000000000" pitchFamily="2" charset="2"/>
              </a:rPr>
              <a:t>PatchMatch</a:t>
            </a:r>
            <a:endParaRPr kumimoji="1" lang="en-US" altLang="ja-JP" sz="2400" b="1" dirty="0" smtClean="0">
              <a:solidFill>
                <a:srgbClr val="FF0000"/>
              </a:solidFill>
            </a:endParaRPr>
          </a:p>
          <a:p>
            <a:pPr marL="0" indent="0">
              <a:buNone/>
            </a:pPr>
            <a:r>
              <a:rPr lang="ja-JP" altLang="en-US" sz="2400" dirty="0" smtClean="0"/>
              <a:t>隣接画素の</a:t>
            </a:r>
            <a:r>
              <a:rPr lang="en-US" altLang="ja-JP" sz="2400" dirty="0" smtClean="0"/>
              <a:t>matching</a:t>
            </a:r>
            <a:r>
              <a:rPr lang="ja-JP" altLang="en-US" sz="2400" dirty="0" smtClean="0"/>
              <a:t>を利用した近似的な最類似</a:t>
            </a:r>
            <a:r>
              <a:rPr lang="en-US" altLang="ja-JP" sz="2400" dirty="0" smtClean="0"/>
              <a:t>Patch</a:t>
            </a:r>
            <a:r>
              <a:rPr lang="ja-JP" altLang="en-US" sz="2400" dirty="0" smtClean="0"/>
              <a:t>検索手法</a:t>
            </a:r>
            <a:endParaRPr kumimoji="1" lang="ja-JP" altLang="en-US" sz="2400" dirty="0"/>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45465"/>
          <a:stretch/>
        </p:blipFill>
        <p:spPr>
          <a:xfrm>
            <a:off x="5676899" y="1842133"/>
            <a:ext cx="5880101" cy="17707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535"/>
          <a:stretch/>
        </p:blipFill>
        <p:spPr>
          <a:xfrm>
            <a:off x="6286500" y="3779558"/>
            <a:ext cx="4902200" cy="1770753"/>
          </a:xfrm>
          <a:prstGeom prst="rect">
            <a:avLst/>
          </a:prstGeom>
        </p:spPr>
      </p:pic>
      <p:sp>
        <p:nvSpPr>
          <p:cNvPr id="11" name="正方形/長方形 10"/>
          <p:cNvSpPr/>
          <p:nvPr/>
        </p:nvSpPr>
        <p:spPr>
          <a:xfrm>
            <a:off x="6763194" y="6064274"/>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タイトル 1"/>
          <p:cNvSpPr txBox="1">
            <a:spLocks/>
          </p:cNvSpPr>
          <p:nvPr/>
        </p:nvSpPr>
        <p:spPr>
          <a:xfrm>
            <a:off x="1061205" y="511040"/>
            <a:ext cx="10344437"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mtClean="0"/>
              <a:t>PatchMatch</a:t>
            </a:r>
            <a:endParaRPr lang="ja-JP" altLang="en-US" dirty="0"/>
          </a:p>
        </p:txBody>
      </p:sp>
      <p:sp>
        <p:nvSpPr>
          <p:cNvPr id="16" name="正方形/長方形 15"/>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spTree>
    <p:extLst>
      <p:ext uri="{BB962C8B-B14F-4D97-AF65-F5344CB8AC3E}">
        <p14:creationId xmlns:p14="http://schemas.microsoft.com/office/powerpoint/2010/main" val="1762549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572250"/>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smtClean="0"/>
              <a:t>　画像処理・画像認識は，産業・自然科学・エンタテインメントなど，多種多様な分野の発展に関わる非常に重要な技術です．デジタルメディア処理では，画像データ構造・画像撮影方法・線形フィルタ・非線形フィルタ・フーリエ変換・拡大縮小・補間など，主に</a:t>
            </a:r>
            <a:r>
              <a:rPr lang="ja-JP" altLang="en-US" sz="1800" b="1" dirty="0" smtClean="0"/>
              <a:t>画像を編集する方法</a:t>
            </a:r>
            <a:r>
              <a:rPr lang="ja-JP" altLang="en-US" sz="1800" dirty="0" smtClean="0"/>
              <a:t>を置き紹介しました．本</a:t>
            </a:r>
            <a:r>
              <a:rPr lang="ja-JP" altLang="en-US" sz="1800" dirty="0"/>
              <a:t>科目</a:t>
            </a:r>
            <a:r>
              <a:rPr lang="ja-JP" altLang="en-US" sz="1800" dirty="0" smtClean="0"/>
              <a:t>では，</a:t>
            </a:r>
            <a:r>
              <a:rPr lang="ja-JP" altLang="en-US" sz="1800" dirty="0"/>
              <a:t>計算機</a:t>
            </a:r>
            <a:r>
              <a:rPr lang="ja-JP" altLang="en-US" sz="1800" dirty="0" smtClean="0"/>
              <a:t>を</a:t>
            </a:r>
            <a:r>
              <a:rPr lang="ja-JP" altLang="en-US" sz="1800" dirty="0"/>
              <a:t>利用</a:t>
            </a:r>
            <a:r>
              <a:rPr lang="ja-JP" altLang="en-US" sz="1800" dirty="0" smtClean="0"/>
              <a:t>して</a:t>
            </a:r>
            <a:r>
              <a:rPr lang="ja-JP" altLang="en-US" sz="1800" b="1" dirty="0" smtClean="0"/>
              <a:t>画像を認識する手法</a:t>
            </a:r>
            <a:r>
              <a:rPr lang="ja-JP" altLang="en-US" sz="1800" dirty="0" smtClean="0"/>
              <a:t>について紹介します．具体的には，画像から目的部分を切り抜く領域分割，画像の局所領域の特徴を計算機が理解できる形で記述する特徴抽出，および，抽出した特徴を用いて</a:t>
            </a:r>
            <a:r>
              <a:rPr lang="ja-JP" altLang="en-US" sz="1800" dirty="0"/>
              <a:t>画像</a:t>
            </a:r>
            <a:r>
              <a:rPr lang="ja-JP" altLang="en-US" sz="1800" dirty="0" smtClean="0"/>
              <a:t>を</a:t>
            </a:r>
            <a:r>
              <a:rPr lang="ja-JP" altLang="en-US" sz="1800" dirty="0"/>
              <a:t>識別</a:t>
            </a:r>
            <a:r>
              <a:rPr lang="ja-JP" altLang="en-US" sz="1800" dirty="0" smtClean="0"/>
              <a:t>するパターン認識を紹介します．また，講義の後半では，深層学習を用いた画像認識についても取り扱います．</a:t>
            </a:r>
            <a:endParaRPr lang="en-US" altLang="ja-JP" sz="1800" dirty="0" smtClean="0"/>
          </a:p>
          <a:p>
            <a:pPr marL="0" indent="0">
              <a:lnSpc>
                <a:spcPct val="100000"/>
              </a:lnSpc>
              <a:spcBef>
                <a:spcPts val="600"/>
              </a:spcBef>
              <a:buNone/>
            </a:pPr>
            <a:r>
              <a:rPr lang="ja-JP" altLang="en-US" sz="1800" dirty="0" smtClean="0"/>
              <a:t>　それぞれの技術に関して，コーディング可能な深さで理解できるよう，ソースコードを交えながら詳細な技術解説を行ないます．また，</a:t>
            </a:r>
            <a:r>
              <a:rPr lang="en-US" altLang="ja-JP" sz="1800" dirty="0" smtClean="0"/>
              <a:t>Python</a:t>
            </a:r>
            <a:r>
              <a:rPr lang="ja-JP" altLang="en-US" sz="1800" dirty="0" smtClean="0"/>
              <a:t>を用いたプログラミング演習を通して講義内で取り扱う手法のより深い理解を目指します．講義資料は井尻の</a:t>
            </a:r>
            <a:r>
              <a:rPr lang="en-US" altLang="ja-JP" sz="1800" dirty="0" smtClean="0"/>
              <a:t>web page</a:t>
            </a:r>
            <a:r>
              <a:rPr lang="ja-JP" altLang="en-US" sz="1800" dirty="0" smtClean="0"/>
              <a:t>に事前にアップロードします．また，講義動画は，受講者に限り</a:t>
            </a:r>
            <a:r>
              <a:rPr lang="en-US" altLang="ja-JP" sz="1800" dirty="0" err="1" smtClean="0"/>
              <a:t>scomb</a:t>
            </a:r>
            <a:r>
              <a:rPr lang="ja-JP" altLang="en-US" sz="1800" dirty="0" smtClean="0"/>
              <a:t>より閲覧可能です．前期のディジタルメディア処理に比べ，比較的高度な内容を多く紹介するので，講義資料を予習に，講義動画を復習に活用してください．</a:t>
            </a:r>
            <a:endParaRPr lang="en-US" altLang="ja-JP" sz="18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dirty="0" smtClean="0"/>
          </a:p>
          <a:p>
            <a:pPr marL="342900" indent="-342900">
              <a:lnSpc>
                <a:spcPct val="100000"/>
              </a:lnSpc>
              <a:spcBef>
                <a:spcPts val="600"/>
              </a:spcBef>
              <a:buAutoNum type="arabicPeriod"/>
            </a:pPr>
            <a:r>
              <a:rPr lang="ja-JP" altLang="en-US" sz="1800" dirty="0" smtClean="0"/>
              <a:t>領域分割 </a:t>
            </a:r>
            <a:r>
              <a:rPr lang="en-US" altLang="ja-JP" sz="1800" dirty="0" smtClean="0"/>
              <a:t>– </a:t>
            </a:r>
            <a:r>
              <a:rPr lang="ja-JP" altLang="en-US" sz="1800" dirty="0" smtClean="0"/>
              <a:t>画像の領域分割法について主要なアルゴリズムを説明・実装できる</a:t>
            </a:r>
            <a:endParaRPr lang="en-US" altLang="ja-JP" sz="1800" dirty="0" smtClean="0"/>
          </a:p>
          <a:p>
            <a:pPr marL="342900" indent="-342900">
              <a:lnSpc>
                <a:spcPct val="100000"/>
              </a:lnSpc>
              <a:spcBef>
                <a:spcPts val="600"/>
              </a:spcBef>
              <a:buAutoNum type="arabicPeriod"/>
            </a:pPr>
            <a:r>
              <a:rPr lang="ja-JP" altLang="en-US" sz="1800" dirty="0" smtClean="0"/>
              <a:t>特徴抽出 </a:t>
            </a:r>
            <a:r>
              <a:rPr lang="en-US" altLang="ja-JP" sz="1800" dirty="0" smtClean="0"/>
              <a:t>– </a:t>
            </a:r>
            <a:r>
              <a:rPr lang="ja-JP" altLang="en-US" sz="1800" dirty="0" smtClean="0"/>
              <a:t>画像認識に必要な特徴抽出の基礎を説明・実装できる</a:t>
            </a:r>
            <a:endParaRPr lang="en-US" altLang="ja-JP" sz="1800" dirty="0" smtClean="0"/>
          </a:p>
          <a:p>
            <a:pPr marL="342900" indent="-342900">
              <a:lnSpc>
                <a:spcPct val="100000"/>
              </a:lnSpc>
              <a:spcBef>
                <a:spcPts val="600"/>
              </a:spcBef>
              <a:buAutoNum type="arabicPeriod"/>
            </a:pPr>
            <a:r>
              <a:rPr lang="ja-JP" altLang="en-US" sz="1800" dirty="0" smtClean="0"/>
              <a:t>パタレコ </a:t>
            </a:r>
            <a:r>
              <a:rPr lang="en-US" altLang="ja-JP" sz="1800" dirty="0" smtClean="0"/>
              <a:t>– </a:t>
            </a:r>
            <a:r>
              <a:rPr lang="ja-JP" altLang="en-US" sz="1800" dirty="0" smtClean="0"/>
              <a:t>画像に対するパターン認識（顔認識など）の基礎やアルゴリズムを説明・実装できる</a:t>
            </a:r>
            <a:endParaRPr lang="en-US" altLang="ja-JP" sz="1800" dirty="0" smtClean="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筆記試験（</a:t>
            </a:r>
            <a:r>
              <a:rPr lang="en-US" altLang="ja-JP" sz="1800" dirty="0" smtClean="0"/>
              <a:t>45%</a:t>
            </a:r>
            <a:r>
              <a:rPr lang="ja-JP" altLang="en-US" sz="1800" dirty="0" smtClean="0"/>
              <a:t>），プログラミング課題（</a:t>
            </a:r>
            <a:r>
              <a:rPr lang="en-US" altLang="ja-JP" sz="1800" dirty="0" smtClean="0"/>
              <a:t>45%</a:t>
            </a:r>
            <a:r>
              <a:rPr lang="ja-JP" altLang="en-US" sz="1800" dirty="0" smtClean="0"/>
              <a:t>），ミニッツペーパー</a:t>
            </a:r>
            <a:r>
              <a:rPr lang="en-US" altLang="ja-JP" sz="1800" dirty="0" smtClean="0"/>
              <a:t>(10%)</a:t>
            </a:r>
            <a:r>
              <a:rPr lang="ja-JP" altLang="en-US" sz="1800" dirty="0" smtClean="0"/>
              <a:t>に基づき評価します．</a:t>
            </a:r>
            <a:endParaRPr lang="en-US" altLang="ja-JP" sz="1800" dirty="0" smtClean="0"/>
          </a:p>
        </p:txBody>
      </p:sp>
    </p:spTree>
    <p:extLst>
      <p:ext uri="{BB962C8B-B14F-4D97-AF65-F5344CB8AC3E}">
        <p14:creationId xmlns:p14="http://schemas.microsoft.com/office/powerpoint/2010/main" val="3682398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1205" y="511040"/>
            <a:ext cx="10344437" cy="733270"/>
          </a:xfrm>
        </p:spPr>
        <p:txBody>
          <a:bodyPr/>
          <a:lstStyle/>
          <a:p>
            <a:r>
              <a:rPr kumimoji="1" lang="en-US" altLang="ja-JP" dirty="0" err="1" smtClean="0"/>
              <a:t>PatchMatch</a:t>
            </a:r>
            <a:endParaRPr kumimoji="1" lang="ja-JP" altLang="en-US" dirty="0"/>
          </a:p>
        </p:txBody>
      </p:sp>
      <p:sp>
        <p:nvSpPr>
          <p:cNvPr id="3" name="コンテンツ プレースホルダー 2"/>
          <p:cNvSpPr>
            <a:spLocks noGrp="1"/>
          </p:cNvSpPr>
          <p:nvPr>
            <p:ph idx="1"/>
          </p:nvPr>
        </p:nvSpPr>
        <p:spPr>
          <a:xfrm>
            <a:off x="282990" y="1982551"/>
            <a:ext cx="5879482" cy="3980504"/>
          </a:xfrm>
          <a:solidFill>
            <a:schemeClr val="accent4">
              <a:lumMod val="20000"/>
              <a:lumOff val="80000"/>
            </a:schemeClr>
          </a:solidFill>
        </p:spPr>
        <p:txBody>
          <a:bodyPr>
            <a:normAutofit/>
          </a:bodyPr>
          <a:lstStyle/>
          <a:p>
            <a:pPr marL="0" indent="0">
              <a:buNone/>
            </a:pPr>
            <a:endParaRPr lang="en-US" altLang="ja-JP" sz="2000" b="1" dirty="0" smtClean="0"/>
          </a:p>
          <a:p>
            <a:pPr marL="0" indent="0">
              <a:buNone/>
            </a:pPr>
            <a:r>
              <a:rPr lang="ja-JP" altLang="en-US" sz="2000" b="1" dirty="0" smtClean="0"/>
              <a:t>問題</a:t>
            </a:r>
            <a:r>
              <a:rPr lang="ja-JP" altLang="en-US" sz="2000" dirty="0" smtClean="0"/>
              <a:t> 画像</a:t>
            </a:r>
            <a:r>
              <a:rPr lang="en-US" altLang="ja-JP" sz="2000" dirty="0" smtClean="0"/>
              <a:t>A</a:t>
            </a:r>
            <a:r>
              <a:rPr lang="ja-JP" altLang="en-US" sz="2000" dirty="0" smtClean="0"/>
              <a:t>の全パッチについて，画像</a:t>
            </a:r>
            <a:r>
              <a:rPr lang="en-US" altLang="ja-JP" sz="2000" dirty="0" smtClean="0"/>
              <a:t>B</a:t>
            </a:r>
            <a:r>
              <a:rPr lang="ja-JP" altLang="en-US" sz="2000" dirty="0" smtClean="0"/>
              <a:t>内の最も類似するパッチを検索する</a:t>
            </a:r>
            <a:endParaRPr lang="en-US" altLang="ja-JP" sz="2000" dirty="0" smtClean="0"/>
          </a:p>
          <a:p>
            <a:pPr marL="0" indent="0">
              <a:buNone/>
            </a:pPr>
            <a:endParaRPr kumimoji="1" lang="en-US" altLang="ja-JP" sz="2000" dirty="0"/>
          </a:p>
          <a:p>
            <a:pPr marL="457200" indent="-457200">
              <a:buAutoNum type="arabicPeriod"/>
            </a:pPr>
            <a:r>
              <a:rPr lang="ja-JP" altLang="en-US" sz="2000" dirty="0" smtClean="0"/>
              <a:t>初期化</a:t>
            </a:r>
            <a:r>
              <a:rPr lang="en-US" altLang="ja-JP" sz="2000" dirty="0" smtClean="0"/>
              <a:t>: </a:t>
            </a:r>
            <a:r>
              <a:rPr lang="ja-JP" altLang="en-US" sz="2000" dirty="0" smtClean="0"/>
              <a:t>ランダムに対応付け</a:t>
            </a:r>
            <a:endParaRPr lang="en-US" altLang="ja-JP" sz="2000" dirty="0" smtClean="0"/>
          </a:p>
          <a:p>
            <a:pPr marL="457200" indent="-457200">
              <a:buAutoNum type="arabicPeriod"/>
            </a:pPr>
            <a:r>
              <a:rPr lang="ja-JP" altLang="en-US" sz="2000" dirty="0" smtClean="0"/>
              <a:t>更新</a:t>
            </a:r>
            <a:r>
              <a:rPr lang="en-US" altLang="ja-JP" sz="2000" dirty="0" smtClean="0"/>
              <a:t>:</a:t>
            </a:r>
            <a:r>
              <a:rPr lang="ja-JP" altLang="en-US" sz="2000" dirty="0"/>
              <a:t> </a:t>
            </a:r>
            <a:r>
              <a:rPr lang="ja-JP" altLang="en-US" sz="2000" dirty="0" smtClean="0"/>
              <a:t>画像</a:t>
            </a:r>
            <a:r>
              <a:rPr lang="en-US" altLang="ja-JP" sz="2000" dirty="0" smtClean="0"/>
              <a:t>A</a:t>
            </a:r>
            <a:r>
              <a:rPr lang="ja-JP" altLang="en-US" sz="2000" dirty="0" smtClean="0"/>
              <a:t>のパッチをラスタスキャンし</a:t>
            </a:r>
            <a:r>
              <a:rPr lang="en-US" altLang="ja-JP" sz="2000" dirty="0" smtClean="0"/>
              <a:t>…</a:t>
            </a:r>
          </a:p>
          <a:p>
            <a:pPr marL="0" indent="0">
              <a:buNone/>
            </a:pPr>
            <a:r>
              <a:rPr lang="en-US" altLang="ja-JP" sz="2000" b="1" dirty="0" smtClean="0"/>
              <a:t>2-1. Propagate, </a:t>
            </a:r>
            <a:r>
              <a:rPr lang="ja-JP" altLang="en-US" sz="2000" dirty="0" smtClean="0"/>
              <a:t>上隣・左隣のパッチの対応と現在の対応を比べ，最も類似したものを採用</a:t>
            </a:r>
            <a:endParaRPr lang="en-US" altLang="ja-JP" sz="2000" dirty="0" smtClean="0"/>
          </a:p>
          <a:p>
            <a:pPr marL="0" indent="0">
              <a:buNone/>
            </a:pPr>
            <a:r>
              <a:rPr lang="en-US" altLang="ja-JP" sz="2000" b="1" dirty="0" smtClean="0"/>
              <a:t>2-2. Search, </a:t>
            </a:r>
            <a:r>
              <a:rPr lang="ja-JP" altLang="en-US" sz="2000" dirty="0" smtClean="0"/>
              <a:t>ランダムに数個のマッチングを作成し，もし現在の対応よりも類似していれば採用</a:t>
            </a:r>
            <a:endParaRPr lang="en-US" altLang="ja-JP" sz="2000" dirty="0" smtClean="0"/>
          </a:p>
        </p:txBody>
      </p:sp>
      <p:sp>
        <p:nvSpPr>
          <p:cNvPr id="7" name="正方形/長方形 6"/>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pic>
        <p:nvPicPr>
          <p:cNvPr id="8" name="図 7"/>
          <p:cNvPicPr>
            <a:picLocks noChangeAspect="1"/>
          </p:cNvPicPr>
          <p:nvPr/>
        </p:nvPicPr>
        <p:blipFill>
          <a:blip r:embed="rId3"/>
          <a:stretch>
            <a:fillRect/>
          </a:stretch>
        </p:blipFill>
        <p:spPr>
          <a:xfrm>
            <a:off x="6322979" y="1623121"/>
            <a:ext cx="5727884" cy="3400675"/>
          </a:xfrm>
          <a:prstGeom prst="rect">
            <a:avLst/>
          </a:prstGeom>
        </p:spPr>
      </p:pic>
      <p:sp>
        <p:nvSpPr>
          <p:cNvPr id="4" name="正方形/長方形 3"/>
          <p:cNvSpPr/>
          <p:nvPr/>
        </p:nvSpPr>
        <p:spPr>
          <a:xfrm>
            <a:off x="6267623" y="5085834"/>
            <a:ext cx="5853042" cy="1831271"/>
          </a:xfrm>
          <a:prstGeom prst="rect">
            <a:avLst/>
          </a:prstGeom>
        </p:spPr>
        <p:txBody>
          <a:bodyPr wrap="square">
            <a:spAutoFit/>
          </a:bodyPr>
          <a:lstStyle/>
          <a:p>
            <a:pPr>
              <a:spcBef>
                <a:spcPts val="600"/>
              </a:spcBef>
            </a:pP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b,c</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では青いパッチ対応</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付</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けの更新を行なう．</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Propagate:</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左のパッチ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の対応先を確認し，その右隣（青破線）と青パッチを比較．現在の対応よりも</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類似性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が高ければ対応付けを更新．上のパッチ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についても同様の処理をする．</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Search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ランダム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パッチ</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を選択し，現在よりも良い対応が見つかれば更新．パッチ選択の窓を徐々に小さくする．</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53578" y="1190717"/>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95954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r>
              <a:rPr lang="ja-JP" altLang="en-US" dirty="0" smtClean="0"/>
              <a:t>高山先生</a:t>
            </a:r>
            <a:r>
              <a:rPr lang="en-US" altLang="ja-JP" dirty="0" smtClean="0"/>
              <a:t>(NII)</a:t>
            </a:r>
            <a:r>
              <a:rPr lang="ja-JP" altLang="en-US" dirty="0" smtClean="0"/>
              <a:t>の講義資料も分かりやすい</a:t>
            </a:r>
            <a:endParaRPr lang="en-US" altLang="ja-JP" dirty="0" smtClean="0"/>
          </a:p>
          <a:p>
            <a:pPr marL="0" indent="0">
              <a:buNone/>
            </a:pPr>
            <a:r>
              <a:rPr lang="en-US" altLang="ja-JP" dirty="0" smtClean="0"/>
              <a:t>p. 6 in </a:t>
            </a:r>
            <a:r>
              <a:rPr lang="en-US" altLang="ja-JP" dirty="0" smtClean="0">
                <a:hlinkClick r:id="rId2"/>
              </a:rPr>
              <a:t>http</a:t>
            </a:r>
            <a:r>
              <a:rPr lang="en-US" altLang="ja-JP" dirty="0">
                <a:hlinkClick r:id="rId2"/>
              </a:rPr>
              <a:t>://research.nii.ac.jp/~</a:t>
            </a:r>
            <a:r>
              <a:rPr lang="en-US" altLang="ja-JP" dirty="0" smtClean="0">
                <a:hlinkClick r:id="rId2"/>
              </a:rPr>
              <a:t>takayama/teaching/utokyo-iscg-2016/slides/iscg-2016-09-image2.pdf</a:t>
            </a:r>
            <a:endParaRPr lang="en-US" altLang="ja-JP" dirty="0" smtClean="0"/>
          </a:p>
          <a:p>
            <a:pPr marL="0" indent="0">
              <a:buNone/>
            </a:pPr>
            <a:endParaRPr lang="en-US" altLang="ja-JP" dirty="0" smtClean="0"/>
          </a:p>
          <a:p>
            <a:pPr marL="0" indent="0">
              <a:buNone/>
            </a:pPr>
            <a:r>
              <a:rPr lang="ja-JP" altLang="en-US" dirty="0" smtClean="0"/>
              <a:t>井尻の</a:t>
            </a:r>
            <a:r>
              <a:rPr lang="en-US" altLang="ja-JP" dirty="0" smtClean="0"/>
              <a:t>C++/CLI</a:t>
            </a:r>
            <a:r>
              <a:rPr lang="ja-JP" altLang="en-US" dirty="0" smtClean="0"/>
              <a:t>のコードは以下の</a:t>
            </a:r>
            <a:r>
              <a:rPr lang="en-US" altLang="ja-JP" dirty="0" smtClean="0"/>
              <a:t>URL</a:t>
            </a:r>
            <a:r>
              <a:rPr lang="ja-JP" altLang="en-US" dirty="0" smtClean="0"/>
              <a:t>へ（</a:t>
            </a:r>
            <a:r>
              <a:rPr lang="ja-JP" altLang="en-US" sz="1800" dirty="0" smtClean="0"/>
              <a:t>そこまで高速化できてないです</a:t>
            </a:r>
            <a:r>
              <a:rPr lang="ja-JP" altLang="en-US" sz="1800" dirty="0" err="1" smtClean="0"/>
              <a:t>。。。</a:t>
            </a:r>
            <a:r>
              <a:rPr lang="ja-JP" altLang="en-US" dirty="0" smtClean="0"/>
              <a:t>）</a:t>
            </a:r>
            <a:endParaRPr lang="en-US" altLang="ja-JP" dirty="0"/>
          </a:p>
          <a:p>
            <a:pPr marL="0" indent="0">
              <a:buNone/>
            </a:pPr>
            <a:r>
              <a:rPr lang="en-US" altLang="ja-JP" dirty="0">
                <a:hlinkClick r:id="rId3"/>
              </a:rPr>
              <a:t>https://</a:t>
            </a:r>
            <a:r>
              <a:rPr lang="en-US" altLang="ja-JP" dirty="0" smtClean="0">
                <a:hlinkClick r:id="rId3"/>
              </a:rPr>
              <a:t>github.com/TakashiIjiri/PatchMatch_CppCli</a:t>
            </a:r>
            <a:endParaRPr lang="en-US" altLang="ja-JP" dirty="0" smtClean="0"/>
          </a:p>
          <a:p>
            <a:pPr marL="0" indent="0">
              <a:buNone/>
            </a:pPr>
            <a:endParaRPr lang="ja-JP" altLang="en-US" dirty="0"/>
          </a:p>
          <a:p>
            <a:endParaRPr kumimoji="1" lang="ja-JP" altLang="en-US" dirty="0"/>
          </a:p>
        </p:txBody>
      </p:sp>
    </p:spTree>
    <p:extLst>
      <p:ext uri="{BB962C8B-B14F-4D97-AF65-F5344CB8AC3E}">
        <p14:creationId xmlns:p14="http://schemas.microsoft.com/office/powerpoint/2010/main" val="4106805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328246"/>
            <a:ext cx="10477709" cy="6236677"/>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kumimoji="1" lang="ja-JP" altLang="en-US" sz="1800" dirty="0" smtClean="0"/>
              <a:t>講義で紹介した資料・ソースコードは可能な限り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endParaRPr lang="en-US" altLang="ja-JP" sz="1800" dirty="0" smtClean="0"/>
          </a:p>
          <a:p>
            <a:pPr marL="0" indent="0">
              <a:buNone/>
            </a:pPr>
            <a:r>
              <a:rPr lang="en-US" altLang="ja-JP" sz="1800" dirty="0" smtClean="0"/>
              <a:t>URL : </a:t>
            </a:r>
            <a:r>
              <a:rPr lang="en-US" altLang="ja-JP" sz="1800" dirty="0" smtClean="0">
                <a:hlinkClick r:id="rId2"/>
              </a:rPr>
              <a:t>takashiijiri.com/classes</a:t>
            </a: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dirty="0" smtClean="0"/>
              <a:t>2</a:t>
            </a:r>
            <a:r>
              <a:rPr lang="ja-JP" altLang="en-US" sz="1800" dirty="0" smtClean="0"/>
              <a:t>限．</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r>
              <a:rPr lang="ja-JP" altLang="en-US" sz="2400" b="1" dirty="0" smtClean="0"/>
              <a:t>◯その他 </a:t>
            </a:r>
            <a:r>
              <a:rPr lang="en-US" altLang="ja-JP" sz="2400" b="1" dirty="0"/>
              <a:t>: </a:t>
            </a:r>
          </a:p>
          <a:p>
            <a:pPr marL="0" indent="0">
              <a:lnSpc>
                <a:spcPct val="100000"/>
              </a:lnSpc>
              <a:spcBef>
                <a:spcPts val="600"/>
              </a:spcBef>
              <a:buNone/>
            </a:pPr>
            <a:r>
              <a:rPr lang="ja-JP" altLang="en-US" sz="1800" dirty="0"/>
              <a:t>講義中・講義後の質問は歓迎します．（すぐに答えられない場合は私の宿題になります．）</a:t>
            </a:r>
            <a:endParaRPr lang="en-US" altLang="ja-JP" sz="1800" dirty="0"/>
          </a:p>
          <a:p>
            <a:pPr marL="0" indent="0">
              <a:lnSpc>
                <a:spcPct val="100000"/>
              </a:lnSpc>
              <a:spcBef>
                <a:spcPts val="600"/>
              </a:spcBef>
              <a:buNone/>
            </a:pPr>
            <a:r>
              <a:rPr lang="ja-JP" altLang="en-US" sz="1800" dirty="0"/>
              <a:t>講義中の飲食は，飲み物とあめガム程度まで許可します．</a:t>
            </a:r>
            <a:endParaRPr lang="en-US" altLang="ja-JP" sz="1800" dirty="0"/>
          </a:p>
          <a:p>
            <a:pPr marL="0" indent="0">
              <a:lnSpc>
                <a:spcPct val="100000"/>
              </a:lnSpc>
              <a:spcBef>
                <a:spcPts val="600"/>
              </a:spcBef>
              <a:buNone/>
            </a:pPr>
            <a:r>
              <a:rPr lang="ja-JP" altLang="en-US" sz="1800" dirty="0"/>
              <a:t>講義資料閲覧や</a:t>
            </a:r>
            <a:r>
              <a:rPr lang="en-US" altLang="ja-JP" sz="1800" dirty="0"/>
              <a:t>LSM</a:t>
            </a:r>
            <a:r>
              <a:rPr lang="ja-JP" altLang="en-US" sz="1800" dirty="0"/>
              <a:t>利用のためのラップトップ・スマホの利用を許可します．</a:t>
            </a:r>
            <a:endParaRPr lang="en-US" altLang="ja-JP" sz="1800" dirty="0"/>
          </a:p>
          <a:p>
            <a:pPr marL="0" indent="0">
              <a:lnSpc>
                <a:spcPct val="100000"/>
              </a:lnSpc>
              <a:spcBef>
                <a:spcPts val="600"/>
              </a:spcBef>
              <a:buNone/>
            </a:pPr>
            <a:r>
              <a:rPr lang="ja-JP" altLang="en-US" sz="1800" dirty="0"/>
              <a:t>講義中の私語は周囲の迷惑になるため控えてください，必要な場合はオンラインで行なってください．（本学講義において私語で困ったことはないのですが、一応</a:t>
            </a:r>
            <a:r>
              <a:rPr lang="ja-JP" altLang="en-US" sz="1800" dirty="0" smtClean="0"/>
              <a:t>）</a:t>
            </a:r>
            <a:endParaRPr lang="en-US" altLang="ja-JP" sz="1800" dirty="0" smtClean="0"/>
          </a:p>
          <a:p>
            <a:pPr marL="0" indent="0">
              <a:buNone/>
            </a:pPr>
            <a:r>
              <a:rPr lang="ja-JP" altLang="en-US" sz="1800" dirty="0" smtClean="0">
                <a:solidFill>
                  <a:srgbClr val="FF0000"/>
                </a:solidFill>
              </a:rPr>
              <a:t>この文章を書いている</a:t>
            </a:r>
            <a:r>
              <a:rPr lang="en-US" altLang="ja-JP" sz="1800" dirty="0">
                <a:solidFill>
                  <a:srgbClr val="FF0000"/>
                </a:solidFill>
              </a:rPr>
              <a:t>3</a:t>
            </a:r>
            <a:r>
              <a:rPr lang="ja-JP" altLang="en-US" sz="1800" dirty="0" smtClean="0">
                <a:solidFill>
                  <a:srgbClr val="FF0000"/>
                </a:solidFill>
              </a:rPr>
              <a:t>月現在，</a:t>
            </a:r>
            <a:r>
              <a:rPr lang="en-US" altLang="ja-JP" sz="1800" dirty="0" smtClean="0">
                <a:solidFill>
                  <a:srgbClr val="FF0000"/>
                </a:solidFill>
              </a:rPr>
              <a:t>COVID-19</a:t>
            </a:r>
            <a:r>
              <a:rPr lang="ja-JP" altLang="en-US" sz="1800" dirty="0" smtClean="0">
                <a:solidFill>
                  <a:srgbClr val="FF0000"/>
                </a:solidFill>
              </a:rPr>
              <a:t>の収束が予測できない状況です．基本的に自宅で講義を受けられるよう，動画配信や</a:t>
            </a:r>
            <a:r>
              <a:rPr lang="en-US" altLang="ja-JP" sz="1800" dirty="0" err="1" smtClean="0">
                <a:solidFill>
                  <a:srgbClr val="FF0000"/>
                </a:solidFill>
              </a:rPr>
              <a:t>scomb</a:t>
            </a:r>
            <a:r>
              <a:rPr lang="ja-JP" altLang="en-US" sz="1800" dirty="0" smtClean="0">
                <a:solidFill>
                  <a:srgbClr val="FF0000"/>
                </a:solidFill>
              </a:rPr>
              <a:t>によるミニッツペーパー・筆記試験を用意しています．</a:t>
            </a:r>
            <a:r>
              <a:rPr lang="ja-JP" altLang="en-US" sz="1800" dirty="0">
                <a:solidFill>
                  <a:srgbClr val="FF0000"/>
                </a:solidFill>
              </a:rPr>
              <a:t>自宅</a:t>
            </a:r>
            <a:r>
              <a:rPr lang="ja-JP" altLang="en-US" sz="1800" dirty="0" smtClean="0">
                <a:solidFill>
                  <a:srgbClr val="FF0000"/>
                </a:solidFill>
              </a:rPr>
              <a:t>に</a:t>
            </a:r>
            <a:r>
              <a:rPr lang="en-US" altLang="ja-JP" sz="1800" dirty="0" smtClean="0">
                <a:solidFill>
                  <a:srgbClr val="FF0000"/>
                </a:solidFill>
              </a:rPr>
              <a:t>python</a:t>
            </a:r>
            <a:r>
              <a:rPr lang="ja-JP" altLang="en-US" sz="1800" dirty="0" smtClean="0">
                <a:solidFill>
                  <a:srgbClr val="FF0000"/>
                </a:solidFill>
              </a:rPr>
              <a:t>が動く</a:t>
            </a:r>
            <a:r>
              <a:rPr lang="en-US" altLang="ja-JP" sz="1800" dirty="0" smtClean="0">
                <a:solidFill>
                  <a:srgbClr val="FF0000"/>
                </a:solidFill>
              </a:rPr>
              <a:t>PC</a:t>
            </a:r>
            <a:r>
              <a:rPr lang="ja-JP" altLang="en-US" sz="1800" dirty="0" smtClean="0">
                <a:solidFill>
                  <a:srgbClr val="FF0000"/>
                </a:solidFill>
              </a:rPr>
              <a:t>を持っている方は，原則自宅にて受講してください．</a:t>
            </a:r>
            <a:endParaRPr lang="en-US" altLang="ja-JP" sz="1800" dirty="0" smtClean="0"/>
          </a:p>
        </p:txBody>
      </p:sp>
    </p:spTree>
    <p:extLst>
      <p:ext uri="{BB962C8B-B14F-4D97-AF65-F5344CB8AC3E}">
        <p14:creationId xmlns:p14="http://schemas.microsoft.com/office/powerpoint/2010/main" val="1355530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039921"/>
            <a:ext cx="687178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a:t>
            </a:r>
            <a:r>
              <a:rPr lang="ja-JP" altLang="en-US" sz="2400" dirty="0"/>
              <a:t>非常</a:t>
            </a:r>
            <a:r>
              <a:rPr lang="ja-JP" altLang="en-US" sz="2400" dirty="0" smtClean="0"/>
              <a:t>に高い</a:t>
            </a:r>
            <a:r>
              <a:rPr lang="ja-JP" altLang="en-US" sz="2400" dirty="0"/>
              <a:t>反面</a:t>
            </a:r>
            <a:r>
              <a:rPr lang="ja-JP" altLang="en-US" sz="2400" dirty="0" smtClean="0"/>
              <a:t>，初学者にとっては説明が少ない部分もあ</a:t>
            </a:r>
            <a:r>
              <a:rPr lang="ja-JP" altLang="en-US" sz="2400" dirty="0"/>
              <a:t>る</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5" name="正方形/長方形 4"/>
          <p:cNvSpPr/>
          <p:nvPr/>
        </p:nvSpPr>
        <p:spPr>
          <a:xfrm>
            <a:off x="5956866" y="6027003"/>
            <a:ext cx="6135013" cy="830997"/>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井尻の偏見に基づきます</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異論は認めます．</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きちんと理解できていない手法も離散化された数式さえあれば</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コードに落とせることも結構あります</a:t>
            </a:r>
            <a:r>
              <a:rPr lang="ja-JP" altLang="en-US" sz="1600" dirty="0" err="1"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smtClean="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957878"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a:t>
            </a:r>
            <a:r>
              <a:rPr lang="ja-JP" altLang="en-US" sz="2400" dirty="0" smtClean="0"/>
              <a:t>します</a:t>
            </a:r>
            <a:endParaRPr kumimoji="1" lang="en-US" altLang="ja-JP" sz="2400" dirty="0" smtClean="0"/>
          </a:p>
          <a:p>
            <a:pPr lvl="1">
              <a:lnSpc>
                <a:spcPct val="100000"/>
              </a:lnSpc>
              <a:spcBef>
                <a:spcPts val="600"/>
              </a:spcBef>
              <a:spcAft>
                <a:spcPts val="600"/>
              </a:spcAft>
            </a:pPr>
            <a:r>
              <a:rPr lang="en-US" altLang="ja-JP" sz="2000" dirty="0" smtClean="0"/>
              <a:t>takashiijiri.com/classes</a:t>
            </a:r>
          </a:p>
          <a:p>
            <a:pPr lvl="1">
              <a:lnSpc>
                <a:spcPct val="100000"/>
              </a:lnSpc>
              <a:spcBef>
                <a:spcPts val="600"/>
              </a:spcBef>
              <a:spcAft>
                <a:spcPts val="600"/>
              </a:spcAft>
            </a:pPr>
            <a:r>
              <a:rPr lang="en-US" altLang="ja-JP" sz="2000" dirty="0" smtClean="0"/>
              <a:t>github.com/</a:t>
            </a:r>
            <a:r>
              <a:rPr lang="en-US" altLang="ja-JP" sz="2000" dirty="0" err="1" smtClean="0"/>
              <a:t>TakashiIjiri</a:t>
            </a:r>
            <a:r>
              <a:rPr lang="en-US" altLang="ja-JP" sz="2000" dirty="0" smtClean="0"/>
              <a:t>/</a:t>
            </a:r>
            <a:r>
              <a:rPr lang="en-US" altLang="ja-JP" sz="2000" dirty="0" err="1" smtClean="0"/>
              <a:t>PythonOpenCVPractice</a:t>
            </a:r>
            <a:endParaRPr lang="en-US" altLang="ja-JP" sz="1400" dirty="0"/>
          </a:p>
          <a:p>
            <a:pPr>
              <a:lnSpc>
                <a:spcPct val="100000"/>
              </a:lnSpc>
              <a:spcBef>
                <a:spcPts val="600"/>
              </a:spcBef>
              <a:spcAft>
                <a:spcPts val="600"/>
              </a:spcAft>
            </a:pPr>
            <a:r>
              <a:rPr kumimoji="1" lang="en-US" altLang="ja-JP" sz="2400" dirty="0" smtClean="0"/>
              <a:t>Python &amp; </a:t>
            </a:r>
            <a:r>
              <a:rPr kumimoji="1" lang="en-US" altLang="ja-JP" sz="2400" dirty="0" err="1" smtClean="0"/>
              <a:t>OpenCV</a:t>
            </a:r>
            <a:r>
              <a:rPr lang="ja-JP" altLang="en-US" sz="2400" dirty="0"/>
              <a:t> </a:t>
            </a:r>
            <a:r>
              <a:rPr lang="ja-JP" altLang="en-US" sz="2400" dirty="0" smtClean="0"/>
              <a:t>または </a:t>
            </a:r>
            <a:r>
              <a:rPr lang="en-US" altLang="ja-JP" sz="2400" dirty="0" smtClean="0"/>
              <a:t>MFC &amp; C++ </a:t>
            </a:r>
            <a:r>
              <a:rPr kumimoji="1" lang="ja-JP" altLang="en-US" sz="2400" dirty="0" smtClean="0"/>
              <a:t>環境で書いてあります</a:t>
            </a:r>
            <a:endParaRPr kumimoji="1" lang="en-US" altLang="ja-JP" dirty="0" smtClean="0"/>
          </a:p>
          <a:p>
            <a:pPr>
              <a:lnSpc>
                <a:spcPct val="100000"/>
              </a:lnSpc>
              <a:spcBef>
                <a:spcPts val="600"/>
              </a:spcBef>
              <a:spcAft>
                <a:spcPts val="600"/>
              </a:spcAft>
            </a:pPr>
            <a:r>
              <a:rPr lang="ja-JP" altLang="en-US" sz="2400" dirty="0" smtClean="0"/>
              <a:t>インストール方法・コーディングの基本に関する資料も用意します</a:t>
            </a:r>
            <a:endParaRPr lang="en-US" altLang="ja-JP" sz="2400" dirty="0" smtClean="0"/>
          </a:p>
          <a:p>
            <a:pPr lvl="1">
              <a:lnSpc>
                <a:spcPct val="100000"/>
              </a:lnSpc>
              <a:spcBef>
                <a:spcPts val="600"/>
              </a:spcBef>
              <a:spcAft>
                <a:spcPts val="600"/>
              </a:spcAft>
            </a:pPr>
            <a:r>
              <a:rPr kumimoji="1" lang="ja-JP" altLang="en-US" sz="2000" dirty="0" smtClean="0"/>
              <a:t>ただし詳細は講義中には触れません</a:t>
            </a:r>
            <a:endParaRPr kumimoji="1" lang="en-US" altLang="ja-JP" sz="2000" dirty="0" smtClean="0"/>
          </a:p>
          <a:p>
            <a:pPr lvl="1">
              <a:lnSpc>
                <a:spcPct val="100000"/>
              </a:lnSpc>
              <a:spcBef>
                <a:spcPts val="600"/>
              </a:spcBef>
              <a:spcAft>
                <a:spcPts val="600"/>
              </a:spcAft>
            </a:pPr>
            <a:r>
              <a:rPr lang="ja-JP" altLang="en-US" sz="2000" dirty="0"/>
              <a:t>興味</a:t>
            </a:r>
            <a:r>
              <a:rPr lang="ja-JP" altLang="en-US" sz="2000" dirty="0" smtClean="0"/>
              <a:t>のある</a:t>
            </a:r>
            <a:r>
              <a:rPr lang="ja-JP" altLang="en-US" sz="2000" dirty="0"/>
              <a:t>人</a:t>
            </a:r>
            <a:r>
              <a:rPr lang="ja-JP" altLang="en-US" sz="2000" dirty="0" smtClean="0"/>
              <a:t>だけ</a:t>
            </a:r>
            <a:r>
              <a:rPr lang="ja-JP" altLang="en-US" sz="2000" dirty="0"/>
              <a:t>自由</a:t>
            </a:r>
            <a:r>
              <a:rPr lang="ja-JP" altLang="en-US" sz="2000" dirty="0" smtClean="0"/>
              <a:t>に勉強を進めてください</a:t>
            </a:r>
            <a:endParaRPr lang="en-US" altLang="ja-JP" sz="2000" dirty="0" smtClean="0"/>
          </a:p>
          <a:p>
            <a:pPr lvl="1">
              <a:lnSpc>
                <a:spcPct val="100000"/>
              </a:lnSpc>
              <a:spcBef>
                <a:spcPts val="600"/>
              </a:spcBef>
              <a:spcAft>
                <a:spcPts val="600"/>
              </a:spcAft>
            </a:pPr>
            <a:r>
              <a:rPr lang="en-US" altLang="ja-JP" sz="2000" b="1" dirty="0" smtClean="0">
                <a:solidFill>
                  <a:srgbClr val="FF0000"/>
                </a:solidFill>
              </a:rPr>
              <a:t>Python</a:t>
            </a:r>
            <a:r>
              <a:rPr lang="ja-JP" altLang="en-US" sz="2000" b="1" dirty="0" smtClean="0">
                <a:solidFill>
                  <a:srgbClr val="FF0000"/>
                </a:solidFill>
              </a:rPr>
              <a:t>については学内</a:t>
            </a:r>
            <a:r>
              <a:rPr lang="ja-JP" altLang="en-US" sz="2000" b="1" dirty="0">
                <a:solidFill>
                  <a:srgbClr val="FF0000"/>
                </a:solidFill>
              </a:rPr>
              <a:t>環境</a:t>
            </a:r>
            <a:r>
              <a:rPr lang="ja-JP" altLang="en-US" sz="2000" b="1" dirty="0" smtClean="0">
                <a:solidFill>
                  <a:srgbClr val="FF0000"/>
                </a:solidFill>
              </a:rPr>
              <a:t>ではインストールの必要がありません（学情の方のおかげです）</a:t>
            </a:r>
            <a:endParaRPr kumimoji="1" lang="ja-JP" altLang="en-US" sz="2000" b="1" dirty="0">
              <a:solidFill>
                <a:srgbClr val="FF0000"/>
              </a:solidFill>
            </a:endParaRPr>
          </a:p>
        </p:txBody>
      </p:sp>
    </p:spTree>
    <p:extLst>
      <p:ext uri="{BB962C8B-B14F-4D97-AF65-F5344CB8AC3E}">
        <p14:creationId xmlns:p14="http://schemas.microsoft.com/office/powerpoint/2010/main" val="1871958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smtClean="0"/>
              <a:t>Contents  (</a:t>
            </a:r>
            <a:r>
              <a:rPr lang="ja-JP" altLang="en-US" sz="3600" b="1" dirty="0" smtClean="0"/>
              <a:t>旧</a:t>
            </a:r>
            <a:r>
              <a:rPr lang="en-US" altLang="ja-JP" sz="3600" b="1" dirty="0" smtClean="0"/>
              <a:t>)</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smtClean="0"/>
              <a:t>1.   </a:t>
            </a:r>
            <a:r>
              <a:rPr lang="ja-JP" altLang="en-US" sz="1800" dirty="0" smtClean="0"/>
              <a:t>序論</a:t>
            </a:r>
            <a:r>
              <a:rPr lang="en-US" altLang="ja-JP" sz="1800" dirty="0" smtClean="0"/>
              <a:t>	  	: </a:t>
            </a:r>
            <a:r>
              <a:rPr lang="ja-JP" altLang="en-US" sz="1800" dirty="0" smtClean="0"/>
              <a:t>イントロダクション，テクスチャ合成 </a:t>
            </a:r>
            <a:endParaRPr lang="en-US" altLang="ja-JP" sz="1800" dirty="0" smtClean="0"/>
          </a:p>
          <a:p>
            <a:pPr marL="0" indent="0">
              <a:lnSpc>
                <a:spcPct val="100000"/>
              </a:lnSpc>
              <a:spcBef>
                <a:spcPts val="600"/>
              </a:spcBef>
              <a:spcAft>
                <a:spcPts val="600"/>
              </a:spcAft>
              <a:buNone/>
            </a:pPr>
            <a:r>
              <a:rPr lang="en-US" altLang="ja-JP" sz="1800" dirty="0"/>
              <a:t>2</a:t>
            </a:r>
            <a:r>
              <a:rPr lang="en-US" altLang="ja-JP" sz="1800" dirty="0" smtClean="0"/>
              <a:t>.</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a:t>3</a:t>
            </a:r>
            <a:r>
              <a:rPr lang="en-US" altLang="ja-JP" sz="1800" dirty="0" smtClean="0"/>
              <a:t>.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smtClean="0"/>
              <a:t>特徴量</a:t>
            </a:r>
            <a:r>
              <a:rPr lang="ja-JP" altLang="en-US" sz="1800" dirty="0"/>
              <a:t>，</a:t>
            </a:r>
            <a:r>
              <a:rPr lang="en-US" altLang="ja-JP" sz="1800" dirty="0" smtClean="0"/>
              <a:t>SIFT</a:t>
            </a:r>
            <a:r>
              <a:rPr lang="ja-JP" altLang="en-US" sz="1800" dirty="0" smtClean="0"/>
              <a:t>特徴量，ハフ</a:t>
            </a:r>
            <a:r>
              <a:rPr lang="ja-JP" altLang="en-US" sz="1800" dirty="0"/>
              <a:t>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a:t>4</a:t>
            </a:r>
            <a:r>
              <a:rPr lang="en-US" altLang="ja-JP" sz="1800" dirty="0" smtClean="0"/>
              <a:t>.</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a:t>5</a:t>
            </a:r>
            <a:r>
              <a:rPr lang="en-US" altLang="ja-JP" sz="1800" dirty="0" smtClean="0"/>
              <a:t>.</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ja-JP" altLang="en-US" sz="1800" dirty="0"/>
              <a:t> </a:t>
            </a:r>
            <a:r>
              <a:rPr lang="en-US" altLang="ja-JP" sz="1800" b="1" dirty="0" smtClean="0">
                <a:solidFill>
                  <a:srgbClr val="FF0000"/>
                </a:solidFill>
              </a:rPr>
              <a:t>※</a:t>
            </a:r>
            <a:r>
              <a:rPr lang="ja-JP" altLang="en-US" sz="1800" b="1" dirty="0" smtClean="0">
                <a:solidFill>
                  <a:srgbClr val="FF0000"/>
                </a:solidFill>
              </a:rPr>
              <a:t>変更可能性あり</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a:t>6</a:t>
            </a:r>
            <a:r>
              <a:rPr lang="en-US" altLang="ja-JP" sz="1800" dirty="0" smtClean="0"/>
              <a:t>.</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a:t>7</a:t>
            </a:r>
            <a:r>
              <a:rPr lang="en-US" altLang="ja-JP" sz="1800" dirty="0" smtClean="0"/>
              <a:t>.</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a:t>8</a:t>
            </a:r>
            <a:r>
              <a:rPr lang="en-US" altLang="ja-JP" sz="1800" dirty="0" smtClean="0"/>
              <a:t>.</a:t>
            </a:r>
            <a:r>
              <a:rPr lang="ja-JP" altLang="en-US" sz="1800" dirty="0" smtClean="0"/>
              <a:t>　</a:t>
            </a:r>
            <a:r>
              <a:rPr lang="ja-JP" altLang="en-US" sz="1800" dirty="0"/>
              <a:t>パターン認識基礎</a:t>
            </a:r>
            <a:r>
              <a:rPr lang="en-US" altLang="ja-JP" sz="1800" dirty="0"/>
              <a:t>3: </a:t>
            </a:r>
            <a:r>
              <a:rPr lang="ja-JP" altLang="en-US" sz="1800" dirty="0" smtClean="0"/>
              <a:t>主成分分析</a:t>
            </a:r>
            <a:r>
              <a:rPr lang="en-US" altLang="ja-JP" sz="1800" dirty="0" smtClean="0"/>
              <a:t>,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a:solidFill>
                  <a:srgbClr val="FF0000"/>
                </a:solidFill>
              </a:rPr>
              <a:t>9</a:t>
            </a:r>
            <a:r>
              <a:rPr lang="en-US" altLang="ja-JP" sz="1800" b="1" dirty="0" smtClean="0">
                <a:solidFill>
                  <a:srgbClr val="FF0000"/>
                </a:solidFill>
              </a:rPr>
              <a:t>.</a:t>
            </a:r>
            <a:r>
              <a:rPr lang="ja-JP" altLang="en-US" sz="1800" b="1" dirty="0" smtClean="0">
                <a:solidFill>
                  <a:srgbClr val="FF0000"/>
                </a:solidFill>
              </a:rPr>
              <a:t>　</a:t>
            </a:r>
            <a:r>
              <a:rPr lang="ja-JP" altLang="en-US" sz="1800" b="1" dirty="0">
                <a:solidFill>
                  <a:srgbClr val="FF0000"/>
                </a:solidFill>
              </a:rPr>
              <a:t>筆記</a:t>
            </a:r>
            <a:r>
              <a:rPr lang="ja-JP" altLang="en-US" sz="1800" b="1" dirty="0" smtClean="0">
                <a:solidFill>
                  <a:srgbClr val="FF0000"/>
                </a:solidFill>
              </a:rPr>
              <a:t>試験（</a:t>
            </a:r>
            <a:r>
              <a:rPr lang="en-US" altLang="ja-JP" sz="1800" b="1" dirty="0" smtClean="0">
                <a:solidFill>
                  <a:srgbClr val="FF0000"/>
                </a:solidFill>
              </a:rPr>
              <a:t>50</a:t>
            </a:r>
            <a:r>
              <a:rPr lang="ja-JP" altLang="en-US" sz="1800" b="1" dirty="0" smtClean="0">
                <a:solidFill>
                  <a:srgbClr val="FF0000"/>
                </a:solidFill>
              </a:rPr>
              <a:t>点満点</a:t>
            </a:r>
            <a:r>
              <a:rPr lang="en-US" altLang="ja-JP" sz="1800" b="1" dirty="0" smtClean="0">
                <a:solidFill>
                  <a:srgbClr val="FF0000"/>
                </a:solidFill>
              </a:rPr>
              <a:t>)</a:t>
            </a:r>
            <a:r>
              <a:rPr lang="en-US" altLang="ja-JP" sz="1800" dirty="0" smtClean="0"/>
              <a:t> </a:t>
            </a:r>
            <a:r>
              <a:rPr lang="en-US" altLang="ja-JP" sz="1800" b="1" dirty="0"/>
              <a:t>	</a:t>
            </a:r>
            <a:endParaRPr lang="en-US" altLang="ja-JP" sz="1800" b="1" dirty="0" smtClean="0"/>
          </a:p>
          <a:p>
            <a:pPr marL="0" indent="0">
              <a:lnSpc>
                <a:spcPct val="100000"/>
              </a:lnSpc>
              <a:spcBef>
                <a:spcPts val="600"/>
              </a:spcBef>
              <a:spcAft>
                <a:spcPts val="600"/>
              </a:spcAft>
              <a:buNone/>
            </a:pPr>
            <a:r>
              <a:rPr lang="en-US" altLang="ja-JP" sz="1800" dirty="0" smtClean="0"/>
              <a:t>10.</a:t>
            </a:r>
            <a:r>
              <a:rPr lang="ja-JP" altLang="en-US" sz="1800" dirty="0" smtClean="0"/>
              <a:t>　</a:t>
            </a:r>
            <a:r>
              <a:rPr lang="ja-JP" altLang="en-US" sz="1800" dirty="0"/>
              <a:t>プログラミング</a:t>
            </a:r>
            <a:r>
              <a:rPr lang="ja-JP" altLang="en-US" sz="1800" dirty="0" smtClean="0"/>
              <a:t>演習  </a:t>
            </a:r>
            <a:r>
              <a:rPr lang="en-US" altLang="ja-JP" sz="1800" dirty="0" smtClean="0"/>
              <a:t>1</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11.</a:t>
            </a:r>
            <a:r>
              <a:rPr lang="ja-JP" altLang="en-US" sz="1800" dirty="0" smtClean="0"/>
              <a:t>　</a:t>
            </a:r>
            <a:r>
              <a:rPr lang="ja-JP" altLang="en-US" sz="1800" dirty="0"/>
              <a:t>プログラミング</a:t>
            </a:r>
            <a:r>
              <a:rPr lang="ja-JP" altLang="en-US" sz="1800" dirty="0" smtClean="0"/>
              <a:t>演習</a:t>
            </a:r>
            <a:r>
              <a:rPr lang="en-US" altLang="ja-JP" sz="1800" dirty="0" smtClean="0"/>
              <a:t>  2	</a:t>
            </a:r>
          </a:p>
          <a:p>
            <a:pPr marL="0" indent="0">
              <a:lnSpc>
                <a:spcPct val="100000"/>
              </a:lnSpc>
              <a:spcBef>
                <a:spcPts val="600"/>
              </a:spcBef>
              <a:spcAft>
                <a:spcPts val="600"/>
              </a:spcAft>
              <a:buNone/>
            </a:pPr>
            <a:r>
              <a:rPr lang="en-US" altLang="ja-JP" sz="1800" dirty="0" smtClean="0"/>
              <a:t>12.   </a:t>
            </a:r>
            <a:r>
              <a:rPr lang="ja-JP" altLang="en-US" sz="1800" dirty="0" smtClean="0"/>
              <a:t>プログラミング演習  </a:t>
            </a:r>
            <a:r>
              <a:rPr lang="en-US" altLang="ja-JP" sz="1800" dirty="0" smtClean="0"/>
              <a:t>3	</a:t>
            </a:r>
          </a:p>
          <a:p>
            <a:pPr marL="0" indent="0">
              <a:lnSpc>
                <a:spcPct val="100000"/>
              </a:lnSpc>
              <a:spcBef>
                <a:spcPts val="600"/>
              </a:spcBef>
              <a:spcAft>
                <a:spcPts val="600"/>
              </a:spcAft>
              <a:buNone/>
            </a:pPr>
            <a:r>
              <a:rPr lang="en-US" altLang="ja-JP" sz="1800" dirty="0" smtClean="0"/>
              <a:t>13.</a:t>
            </a:r>
            <a:r>
              <a:rPr lang="ja-JP" altLang="en-US" sz="1800" dirty="0" smtClean="0"/>
              <a:t>　プログラミング演習  </a:t>
            </a:r>
            <a:r>
              <a:rPr lang="en-US" altLang="ja-JP" sz="1800" dirty="0" smtClean="0"/>
              <a:t>4			</a:t>
            </a:r>
          </a:p>
          <a:p>
            <a:pPr marL="0" indent="0">
              <a:lnSpc>
                <a:spcPct val="100000"/>
              </a:lnSpc>
              <a:spcBef>
                <a:spcPts val="600"/>
              </a:spcBef>
              <a:spcAft>
                <a:spcPts val="600"/>
              </a:spcAft>
              <a:buNone/>
            </a:pPr>
            <a:r>
              <a:rPr lang="en-US" altLang="ja-JP" sz="1800" dirty="0" smtClean="0"/>
              <a:t>14.</a:t>
            </a:r>
            <a:r>
              <a:rPr lang="ja-JP" altLang="en-US" sz="1800" dirty="0" smtClean="0"/>
              <a:t>　</a:t>
            </a:r>
            <a:r>
              <a:rPr lang="ja-JP" altLang="en-US" sz="1800" dirty="0"/>
              <a:t>プログラミング</a:t>
            </a:r>
            <a:r>
              <a:rPr lang="ja-JP" altLang="en-US" sz="1800" dirty="0" smtClean="0"/>
              <a:t>演習  </a:t>
            </a:r>
            <a:r>
              <a:rPr lang="en-US" altLang="ja-JP" sz="1800" dirty="0" smtClean="0"/>
              <a:t>5</a:t>
            </a:r>
          </a:p>
        </p:txBody>
      </p:sp>
    </p:spTree>
    <p:extLst>
      <p:ext uri="{BB962C8B-B14F-4D97-AF65-F5344CB8AC3E}">
        <p14:creationId xmlns:p14="http://schemas.microsoft.com/office/powerpoint/2010/main" val="30628833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smtClean="0"/>
              <a:t>Contents  (</a:t>
            </a:r>
            <a:r>
              <a:rPr lang="ja-JP" altLang="en-US" sz="3600" b="1" dirty="0" smtClean="0"/>
              <a:t>新 </a:t>
            </a:r>
            <a:r>
              <a:rPr lang="en-US" altLang="ja-JP" sz="3600" b="1" dirty="0" smtClean="0"/>
              <a:t>: </a:t>
            </a:r>
            <a:r>
              <a:rPr lang="ja-JP" altLang="en-US" sz="3600" b="1" dirty="0" smtClean="0"/>
              <a:t>学年暦変更</a:t>
            </a:r>
            <a:r>
              <a:rPr lang="ja-JP" altLang="en-US" sz="3600" b="1" dirty="0"/>
              <a:t>後</a:t>
            </a:r>
            <a:r>
              <a:rPr lang="en-US" altLang="ja-JP" sz="3600" b="1" dirty="0" smtClean="0"/>
              <a:t>)</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smtClean="0"/>
              <a:t>00.   </a:t>
            </a:r>
            <a:r>
              <a:rPr lang="ja-JP" altLang="en-US" sz="1800" dirty="0" smtClean="0"/>
              <a:t>序論</a:t>
            </a:r>
            <a:r>
              <a:rPr lang="en-US" altLang="ja-JP" sz="1800" dirty="0" smtClean="0"/>
              <a:t>	  	: </a:t>
            </a:r>
            <a:r>
              <a:rPr lang="ja-JP" altLang="en-US" sz="1800" dirty="0" smtClean="0"/>
              <a:t>イントロダクション</a:t>
            </a:r>
            <a:endParaRPr lang="en-US" altLang="ja-JP" sz="1800" dirty="0" smtClean="0"/>
          </a:p>
          <a:p>
            <a:pPr marL="0" indent="0">
              <a:lnSpc>
                <a:spcPct val="100000"/>
              </a:lnSpc>
              <a:spcBef>
                <a:spcPts val="600"/>
              </a:spcBef>
              <a:spcAft>
                <a:spcPts val="600"/>
              </a:spcAft>
              <a:buNone/>
            </a:pPr>
            <a:r>
              <a:rPr lang="en-US" altLang="ja-JP" sz="1800" dirty="0" smtClean="0"/>
              <a:t>01.</a:t>
            </a:r>
            <a:r>
              <a:rPr lang="ja-JP" altLang="en-US" sz="1800" dirty="0" smtClean="0"/>
              <a:t>　特徴</a:t>
            </a:r>
            <a:r>
              <a:rPr lang="ja-JP" altLang="en-US" sz="1800" dirty="0"/>
              <a:t>検出</a:t>
            </a:r>
            <a:r>
              <a:rPr lang="en-US" altLang="ja-JP" sz="1800" dirty="0"/>
              <a:t>1 	</a:t>
            </a:r>
            <a:r>
              <a:rPr lang="en-US" altLang="ja-JP" sz="1800" dirty="0" smtClean="0"/>
              <a:t>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02.   </a:t>
            </a:r>
            <a:r>
              <a:rPr lang="ja-JP" altLang="en-US" sz="1800" dirty="0" smtClean="0"/>
              <a:t>特徴</a:t>
            </a:r>
            <a:r>
              <a:rPr lang="ja-JP" altLang="en-US" sz="1800" dirty="0"/>
              <a:t>検出</a:t>
            </a:r>
            <a:r>
              <a:rPr lang="en-US" altLang="ja-JP" sz="1800" dirty="0"/>
              <a:t>2 	</a:t>
            </a:r>
            <a:r>
              <a:rPr lang="en-US" altLang="ja-JP" sz="1800" dirty="0" smtClean="0"/>
              <a:t>	: </a:t>
            </a:r>
            <a:r>
              <a:rPr lang="en-US" altLang="ja-JP" sz="1800" dirty="0" err="1"/>
              <a:t>DoG</a:t>
            </a:r>
            <a:r>
              <a:rPr lang="ja-JP" altLang="en-US" sz="1800" dirty="0" smtClean="0"/>
              <a:t>特徴量</a:t>
            </a:r>
            <a:r>
              <a:rPr lang="ja-JP" altLang="en-US" sz="1800" dirty="0"/>
              <a:t>，</a:t>
            </a:r>
            <a:r>
              <a:rPr lang="en-US" altLang="ja-JP" sz="1800" dirty="0" smtClean="0"/>
              <a:t>SIFT</a:t>
            </a:r>
            <a:r>
              <a:rPr lang="ja-JP" altLang="en-US" sz="1800" dirty="0" smtClean="0"/>
              <a:t>特徴量，ハフ</a:t>
            </a:r>
            <a:r>
              <a:rPr lang="ja-JP" altLang="en-US" sz="1800" dirty="0"/>
              <a:t>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03.</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a:t>
            </a:r>
            <a:r>
              <a:rPr lang="ja-JP" altLang="en-US" sz="1800" dirty="0" smtClean="0"/>
              <a:t>，グラフカット法</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04.</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05.</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06.</a:t>
            </a:r>
            <a:r>
              <a:rPr lang="ja-JP" altLang="en-US" sz="1800" dirty="0" smtClean="0"/>
              <a:t>　</a:t>
            </a:r>
            <a:r>
              <a:rPr lang="ja-JP" altLang="en-US" sz="1800" dirty="0"/>
              <a:t>パターン認識基礎</a:t>
            </a:r>
            <a:r>
              <a:rPr lang="en-US" altLang="ja-JP" sz="1800" dirty="0" smtClean="0"/>
              <a:t>3	: </a:t>
            </a:r>
            <a:r>
              <a:rPr lang="ja-JP" altLang="en-US" sz="1800" dirty="0" smtClean="0"/>
              <a:t>主成分分析</a:t>
            </a:r>
            <a:r>
              <a:rPr lang="en-US" altLang="ja-JP" sz="1800" dirty="0" smtClean="0"/>
              <a:t>,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solidFill>
                  <a:srgbClr val="0070C0"/>
                </a:solidFill>
              </a:rPr>
              <a:t>07.</a:t>
            </a:r>
            <a:r>
              <a:rPr lang="ja-JP" altLang="en-US" sz="1800" dirty="0" smtClean="0">
                <a:solidFill>
                  <a:srgbClr val="0070C0"/>
                </a:solidFill>
              </a:rPr>
              <a:t>　</a:t>
            </a:r>
            <a:r>
              <a:rPr lang="ja-JP" altLang="en-US" sz="1800" dirty="0">
                <a:solidFill>
                  <a:srgbClr val="0070C0"/>
                </a:solidFill>
              </a:rPr>
              <a:t>プログラミング</a:t>
            </a:r>
            <a:r>
              <a:rPr lang="ja-JP" altLang="en-US" sz="1800" dirty="0" smtClean="0">
                <a:solidFill>
                  <a:srgbClr val="0070C0"/>
                </a:solidFill>
              </a:rPr>
              <a:t>演習  </a:t>
            </a:r>
            <a:r>
              <a:rPr lang="en-US" altLang="ja-JP" sz="1800" dirty="0" smtClean="0">
                <a:solidFill>
                  <a:srgbClr val="0070C0"/>
                </a:solidFill>
              </a:rPr>
              <a:t>1</a:t>
            </a:r>
            <a:r>
              <a:rPr lang="ja-JP" altLang="en-US" sz="1800" dirty="0">
                <a:solidFill>
                  <a:srgbClr val="0070C0"/>
                </a:solidFill>
              </a:rPr>
              <a:t> </a:t>
            </a:r>
            <a:r>
              <a:rPr lang="en-US" altLang="ja-JP" sz="1800" dirty="0" smtClean="0">
                <a:solidFill>
                  <a:srgbClr val="0070C0"/>
                </a:solidFill>
              </a:rPr>
              <a:t>: zoom</a:t>
            </a:r>
            <a:r>
              <a:rPr lang="ja-JP" altLang="en-US" sz="1800" dirty="0" smtClean="0">
                <a:solidFill>
                  <a:srgbClr val="0070C0"/>
                </a:solidFill>
              </a:rPr>
              <a:t>実施　</a:t>
            </a:r>
            <a:r>
              <a:rPr lang="en-US" altLang="ja-JP" sz="1800" dirty="0" smtClean="0">
                <a:solidFill>
                  <a:srgbClr val="0070C0"/>
                </a:solidFill>
              </a:rPr>
              <a:t>※</a:t>
            </a:r>
            <a:r>
              <a:rPr lang="ja-JP" altLang="en-US" sz="1800" dirty="0">
                <a:solidFill>
                  <a:srgbClr val="0070C0"/>
                </a:solidFill>
              </a:rPr>
              <a:t> </a:t>
            </a:r>
            <a:r>
              <a:rPr lang="ja-JP" altLang="en-US" sz="1800" dirty="0" smtClean="0">
                <a:solidFill>
                  <a:srgbClr val="0070C0"/>
                </a:solidFill>
              </a:rPr>
              <a:t>講義時間中</a:t>
            </a:r>
            <a:r>
              <a:rPr lang="en-US" altLang="ja-JP" sz="1800" dirty="0" smtClean="0">
                <a:solidFill>
                  <a:srgbClr val="0070C0"/>
                </a:solidFill>
              </a:rPr>
              <a:t>zoom</a:t>
            </a:r>
            <a:r>
              <a:rPr lang="ja-JP" altLang="en-US" sz="1800" dirty="0" smtClean="0">
                <a:solidFill>
                  <a:srgbClr val="0070C0"/>
                </a:solidFill>
              </a:rPr>
              <a:t>を開設，</a:t>
            </a:r>
            <a:r>
              <a:rPr lang="en-US" altLang="ja-JP" sz="1800" dirty="0" smtClean="0">
                <a:solidFill>
                  <a:srgbClr val="0070C0"/>
                </a:solidFill>
              </a:rPr>
              <a:t>TA</a:t>
            </a:r>
            <a:r>
              <a:rPr lang="ja-JP" altLang="en-US" sz="1800" dirty="0" smtClean="0">
                <a:solidFill>
                  <a:srgbClr val="0070C0"/>
                </a:solidFill>
              </a:rPr>
              <a:t>に自由に質問可</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dirty="0" smtClean="0">
                <a:solidFill>
                  <a:srgbClr val="0070C0"/>
                </a:solidFill>
              </a:rPr>
              <a:t>08.</a:t>
            </a:r>
            <a:r>
              <a:rPr lang="ja-JP" altLang="en-US" sz="1800" dirty="0" smtClean="0">
                <a:solidFill>
                  <a:srgbClr val="0070C0"/>
                </a:solidFill>
              </a:rPr>
              <a:t>　</a:t>
            </a:r>
            <a:r>
              <a:rPr lang="ja-JP" altLang="en-US" sz="1800" dirty="0">
                <a:solidFill>
                  <a:srgbClr val="0070C0"/>
                </a:solidFill>
              </a:rPr>
              <a:t>プログラミング</a:t>
            </a:r>
            <a:r>
              <a:rPr lang="ja-JP" altLang="en-US" sz="1800" dirty="0" smtClean="0">
                <a:solidFill>
                  <a:srgbClr val="0070C0"/>
                </a:solidFill>
              </a:rPr>
              <a:t>演習</a:t>
            </a:r>
            <a:r>
              <a:rPr lang="en-US" altLang="ja-JP" sz="1800" dirty="0" smtClean="0">
                <a:solidFill>
                  <a:srgbClr val="0070C0"/>
                </a:solidFill>
              </a:rPr>
              <a:t>  2 : zoom</a:t>
            </a:r>
            <a:r>
              <a:rPr lang="ja-JP" altLang="en-US" sz="1800" dirty="0" smtClean="0">
                <a:solidFill>
                  <a:srgbClr val="0070C0"/>
                </a:solidFill>
              </a:rPr>
              <a:t>実施   </a:t>
            </a:r>
            <a:r>
              <a:rPr lang="en-US" altLang="ja-JP" sz="1800" dirty="0" smtClean="0">
                <a:solidFill>
                  <a:srgbClr val="0070C0"/>
                </a:solidFill>
              </a:rPr>
              <a:t>※</a:t>
            </a:r>
            <a:r>
              <a:rPr lang="ja-JP" altLang="en-US" sz="1800" dirty="0">
                <a:solidFill>
                  <a:srgbClr val="0070C0"/>
                </a:solidFill>
              </a:rPr>
              <a:t> </a:t>
            </a:r>
            <a:r>
              <a:rPr lang="ja-JP" altLang="en-US" sz="1800" dirty="0" smtClean="0">
                <a:solidFill>
                  <a:srgbClr val="0070C0"/>
                </a:solidFill>
              </a:rPr>
              <a:t>提出済み課題について，井尻に説明する時間を設ける</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dirty="0" smtClean="0">
                <a:solidFill>
                  <a:srgbClr val="0070C0"/>
                </a:solidFill>
              </a:rPr>
              <a:t>09.   </a:t>
            </a:r>
            <a:r>
              <a:rPr lang="ja-JP" altLang="en-US" sz="1800" dirty="0" smtClean="0">
                <a:solidFill>
                  <a:srgbClr val="0070C0"/>
                </a:solidFill>
              </a:rPr>
              <a:t>プログラミング演習  </a:t>
            </a:r>
            <a:r>
              <a:rPr lang="en-US" altLang="ja-JP" sz="1800" dirty="0" smtClean="0">
                <a:solidFill>
                  <a:srgbClr val="0070C0"/>
                </a:solidFill>
              </a:rPr>
              <a:t>3 : zoom</a:t>
            </a:r>
            <a:r>
              <a:rPr lang="ja-JP" altLang="en-US" sz="1800" dirty="0" smtClean="0">
                <a:solidFill>
                  <a:srgbClr val="0070C0"/>
                </a:solidFill>
              </a:rPr>
              <a:t>実施 </a:t>
            </a:r>
            <a:r>
              <a:rPr lang="en-US" altLang="ja-JP" sz="1800" dirty="0" smtClean="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10.</a:t>
            </a:r>
            <a:r>
              <a:rPr lang="ja-JP" altLang="en-US" sz="1800" dirty="0" smtClean="0">
                <a:solidFill>
                  <a:srgbClr val="0070C0"/>
                </a:solidFill>
              </a:rPr>
              <a:t>　プログラミング演習  </a:t>
            </a:r>
            <a:r>
              <a:rPr lang="en-US" altLang="ja-JP" sz="1800" dirty="0" smtClean="0">
                <a:solidFill>
                  <a:srgbClr val="0070C0"/>
                </a:solidFill>
              </a:rPr>
              <a:t>4 : zoom</a:t>
            </a:r>
            <a:r>
              <a:rPr lang="ja-JP" altLang="en-US" sz="1800" dirty="0" smtClean="0">
                <a:solidFill>
                  <a:srgbClr val="0070C0"/>
                </a:solidFill>
              </a:rPr>
              <a:t>実施</a:t>
            </a:r>
            <a:r>
              <a:rPr lang="en-US" altLang="ja-JP" sz="1800" dirty="0" smtClean="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11.</a:t>
            </a:r>
            <a:r>
              <a:rPr lang="ja-JP" altLang="en-US" sz="1800" dirty="0" smtClean="0">
                <a:solidFill>
                  <a:srgbClr val="0070C0"/>
                </a:solidFill>
              </a:rPr>
              <a:t>　</a:t>
            </a:r>
            <a:r>
              <a:rPr lang="ja-JP" altLang="en-US" sz="1800" dirty="0">
                <a:solidFill>
                  <a:srgbClr val="0070C0"/>
                </a:solidFill>
              </a:rPr>
              <a:t>プログラミング</a:t>
            </a:r>
            <a:r>
              <a:rPr lang="ja-JP" altLang="en-US" sz="1800" dirty="0" smtClean="0">
                <a:solidFill>
                  <a:srgbClr val="0070C0"/>
                </a:solidFill>
              </a:rPr>
              <a:t>演習  </a:t>
            </a:r>
            <a:r>
              <a:rPr lang="en-US" altLang="ja-JP" sz="1800" dirty="0" smtClean="0">
                <a:solidFill>
                  <a:srgbClr val="0070C0"/>
                </a:solidFill>
              </a:rPr>
              <a:t>5 : zoom</a:t>
            </a:r>
            <a:r>
              <a:rPr lang="ja-JP" altLang="en-US" sz="1800" dirty="0" smtClean="0">
                <a:solidFill>
                  <a:srgbClr val="0070C0"/>
                </a:solidFill>
              </a:rPr>
              <a:t>実施 </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dirty="0" smtClean="0"/>
              <a:t>12</a:t>
            </a:r>
            <a:r>
              <a:rPr lang="en-US" altLang="ja-JP" sz="1800" smtClean="0"/>
              <a:t>.   </a:t>
            </a:r>
            <a:r>
              <a:rPr lang="ja-JP" altLang="en-US" sz="1800" smtClean="0"/>
              <a:t>筆記</a:t>
            </a:r>
            <a:r>
              <a:rPr lang="ja-JP" altLang="en-US" sz="1800" dirty="0" smtClean="0"/>
              <a:t>試験 </a:t>
            </a:r>
            <a:r>
              <a:rPr lang="en-US" altLang="ja-JP" sz="1800" dirty="0" smtClean="0"/>
              <a:t>(</a:t>
            </a:r>
            <a:r>
              <a:rPr lang="en-US" altLang="ja-JP" sz="1800" dirty="0" err="1" smtClean="0"/>
              <a:t>Scomb</a:t>
            </a:r>
            <a:r>
              <a:rPr lang="ja-JP" altLang="en-US" sz="1800" dirty="0" smtClean="0"/>
              <a:t>実施</a:t>
            </a:r>
            <a:r>
              <a:rPr lang="en-US" altLang="ja-JP" sz="1800" dirty="0" smtClean="0"/>
              <a:t>)</a:t>
            </a:r>
          </a:p>
        </p:txBody>
      </p:sp>
    </p:spTree>
    <p:extLst>
      <p:ext uri="{BB962C8B-B14F-4D97-AF65-F5344CB8AC3E}">
        <p14:creationId xmlns:p14="http://schemas.microsoft.com/office/powerpoint/2010/main" val="37395561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8118</TotalTime>
  <Words>2019</Words>
  <Application>Microsoft Office PowerPoint</Application>
  <PresentationFormat>ワイド画面</PresentationFormat>
  <Paragraphs>441</Paragraphs>
  <Slides>31</Slides>
  <Notes>12</Notes>
  <HiddenSlides>10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31</vt:i4>
      </vt:variant>
    </vt:vector>
  </HeadingPairs>
  <TitlesOfParts>
    <vt:vector size="38" baseType="lpstr">
      <vt:lpstr>ＭＳ Ｐゴシック</vt:lpstr>
      <vt:lpstr>メイリオ</vt:lpstr>
      <vt:lpstr>Arial</vt:lpstr>
      <vt:lpstr>Calibri</vt:lpstr>
      <vt:lpstr>Cambria Math</vt:lpstr>
      <vt:lpstr>Wingdings</vt:lpstr>
      <vt:lpstr>Office テーマ</vt:lpstr>
      <vt:lpstr>ディジタルメディア処理2</vt:lpstr>
      <vt:lpstr>井尻敬 – takashiijiri.com</vt:lpstr>
      <vt:lpstr>PowerPoint プレゼンテーション</vt:lpstr>
      <vt:lpstr>PowerPoint プレゼンテーション</vt:lpstr>
      <vt:lpstr>教科書</vt:lpstr>
      <vt:lpstr>ある手法を『理解する』とは？</vt:lpstr>
      <vt:lpstr>ソースコードについて</vt:lpstr>
      <vt:lpstr>Contents  (旧)</vt:lpstr>
      <vt:lpstr>Contents  (新 : 学年暦変更後)</vt:lpstr>
      <vt:lpstr>復習: デジタルメディア処理</vt:lpstr>
      <vt:lpstr>復習: 講義を理解するために前提とする数学知識</vt:lpstr>
      <vt:lpstr>テクスチャ合成 と Seam curving  研究室配属後の論文輪講のイメージと発展課題紹介</vt:lpstr>
      <vt:lpstr>PowerPoint プレゼンテーション</vt:lpstr>
      <vt:lpstr>テクスチャ合成法</vt:lpstr>
      <vt:lpstr>PowerPoint プレゼンテーション</vt:lpstr>
      <vt:lpstr>PowerPoint プレゼンテーション</vt:lpstr>
      <vt:lpstr>PowerPoint プレゼンテーション</vt:lpstr>
      <vt:lpstr>実装例 – プログラミング課題として出題する予定</vt:lpstr>
      <vt:lpstr>PowerPoint プレゼンテーション</vt:lpstr>
      <vt:lpstr>アイディア</vt:lpstr>
      <vt:lpstr>実装例 – プログラミング課題として出題します</vt:lpstr>
      <vt:lpstr>画像の最適化</vt:lpstr>
      <vt:lpstr>画像の最適化</vt:lpstr>
      <vt:lpstr>PowerPoint プレゼンテーション</vt:lpstr>
      <vt:lpstr>画像の最適化 双方向の類似度</vt:lpstr>
      <vt:lpstr>画像の最適化 双方向の類似度</vt:lpstr>
      <vt:lpstr>結果 [Simakov et al. CVPR 2008]より</vt:lpstr>
      <vt:lpstr>結果 [Wei et al. SIGGRAPH 08.]より</vt:lpstr>
      <vt:lpstr>PowerPoint プレゼンテーション</vt:lpstr>
      <vt:lpstr>PatchMatch</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211</cp:revision>
  <cp:lastPrinted>2017-04-10T08:17:05Z</cp:lastPrinted>
  <dcterms:created xsi:type="dcterms:W3CDTF">2017-01-19T02:23:36Z</dcterms:created>
  <dcterms:modified xsi:type="dcterms:W3CDTF">2020-03-30T07:53:13Z</dcterms:modified>
</cp:coreProperties>
</file>